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theme/theme13.xml" ContentType="application/vnd.openxmlformats-officedocument.theme+xml"/>
  <Override PartName="/ppt/slideLayouts/slideLayout59.xml" ContentType="application/vnd.openxmlformats-officedocument.presentationml.slideLayout+xml"/>
  <Override PartName="/ppt/theme/theme14.xml" ContentType="application/vnd.openxmlformats-officedocument.theme+xml"/>
  <Override PartName="/ppt/slideLayouts/slideLayout60.xml" ContentType="application/vnd.openxmlformats-officedocument.presentationml.slideLayout+xml"/>
  <Override PartName="/ppt/theme/theme1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6.xml" ContentType="application/vnd.openxmlformats-officedocument.theme+xml"/>
  <Override PartName="/ppt/slideLayouts/slideLayout70.xml" ContentType="application/vnd.openxmlformats-officedocument.presentationml.slideLayout+xml"/>
  <Override PartName="/ppt/theme/theme1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8.xml" ContentType="application/vnd.openxmlformats-officedocument.theme+xml"/>
  <Override PartName="/ppt/slideLayouts/slideLayout90.xml" ContentType="application/vnd.openxmlformats-officedocument.presentationml.slideLayout+xml"/>
  <Override PartName="/ppt/theme/theme1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  <p:sldMasterId id="2147483756" r:id="rId2"/>
    <p:sldMasterId id="2147483775" r:id="rId3"/>
    <p:sldMasterId id="2147484241" r:id="rId4"/>
    <p:sldMasterId id="2147484251" r:id="rId5"/>
    <p:sldMasterId id="2147484608" r:id="rId6"/>
    <p:sldMasterId id="2147484187" r:id="rId7"/>
    <p:sldMasterId id="2147484381" r:id="rId8"/>
    <p:sldMasterId id="2147484498" r:id="rId9"/>
    <p:sldMasterId id="2147484302" r:id="rId10"/>
    <p:sldMasterId id="2147484462" r:id="rId11"/>
    <p:sldMasterId id="2147484558" r:id="rId12"/>
    <p:sldMasterId id="2147484221" r:id="rId13"/>
    <p:sldMasterId id="2147484537" r:id="rId14"/>
    <p:sldMasterId id="2147484611" r:id="rId15"/>
    <p:sldMasterId id="2147484613" r:id="rId16"/>
    <p:sldMasterId id="2147484624" r:id="rId17"/>
    <p:sldMasterId id="2147484627" r:id="rId18"/>
    <p:sldMasterId id="2147484647" r:id="rId19"/>
    <p:sldMasterId id="2147484649" r:id="rId20"/>
  </p:sldMasterIdLst>
  <p:notesMasterIdLst>
    <p:notesMasterId r:id="rId44"/>
  </p:notesMasterIdLst>
  <p:handoutMasterIdLst>
    <p:handoutMasterId r:id="rId45"/>
  </p:handoutMasterIdLst>
  <p:sldIdLst>
    <p:sldId id="261" r:id="rId21"/>
    <p:sldId id="346" r:id="rId22"/>
    <p:sldId id="2147470094" r:id="rId23"/>
    <p:sldId id="2147470091" r:id="rId24"/>
    <p:sldId id="2147470047" r:id="rId25"/>
    <p:sldId id="8373" r:id="rId26"/>
    <p:sldId id="2147470048" r:id="rId27"/>
    <p:sldId id="2147470050" r:id="rId28"/>
    <p:sldId id="2147470080" r:id="rId29"/>
    <p:sldId id="2147470076" r:id="rId30"/>
    <p:sldId id="2147470054" r:id="rId31"/>
    <p:sldId id="2147470089" r:id="rId32"/>
    <p:sldId id="2147470057" r:id="rId33"/>
    <p:sldId id="2147470063" r:id="rId34"/>
    <p:sldId id="2147470065" r:id="rId35"/>
    <p:sldId id="2147470064" r:id="rId36"/>
    <p:sldId id="2147470059" r:id="rId37"/>
    <p:sldId id="2147470060" r:id="rId38"/>
    <p:sldId id="2147470093" r:id="rId39"/>
    <p:sldId id="2147470090" r:id="rId40"/>
    <p:sldId id="2147470068" r:id="rId41"/>
    <p:sldId id="2147470058" r:id="rId42"/>
    <p:sldId id="2147470095" r:id="rId43"/>
  </p:sldIdLst>
  <p:sldSz cx="9144000" cy="5143500" type="screen16x9"/>
  <p:notesSz cx="7010400" cy="9159875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5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19"/>
    <a:srgbClr val="264478"/>
    <a:srgbClr val="A6A6A6"/>
    <a:srgbClr val="FF3399"/>
    <a:srgbClr val="E9E3DC"/>
    <a:srgbClr val="CCCCCC"/>
    <a:srgbClr val="99999A"/>
    <a:srgbClr val="666666"/>
    <a:srgbClr val="1E1E1E"/>
    <a:srgbClr val="C60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41" autoAdjust="0"/>
    <p:restoredTop sz="96370" autoAdjust="0"/>
  </p:normalViewPr>
  <p:slideViewPr>
    <p:cSldViewPr snapToGrid="0">
      <p:cViewPr>
        <p:scale>
          <a:sx n="140" d="100"/>
          <a:sy n="140" d="100"/>
        </p:scale>
        <p:origin x="213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82" y="114"/>
      </p:cViewPr>
      <p:guideLst>
        <p:guide orient="horz" pos="288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0F7B-2C10-473D-9C33-1CF03D5BDD01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65AAA-999D-4AB3-9A97-CB468DAFA3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595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543E-54DC-4863-A6D9-A6C5EEF1CAF4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87388"/>
            <a:ext cx="6102350" cy="34337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50941"/>
            <a:ext cx="5608320" cy="41219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00292"/>
            <a:ext cx="3037840" cy="4579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1DF38-68EE-439B-8E7F-B8A2AA122E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6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1DF38-68EE-439B-8E7F-B8A2AA122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32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051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18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4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1DF38-68EE-439B-8E7F-B8A2AA122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6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1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1DF38-68EE-439B-8E7F-B8A2AA122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10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7AECE-8828-4832-909B-EA5524CEC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0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26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48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1DF38-68EE-439B-8E7F-B8A2AA122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15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5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393A38-7AEC-4FF2-B7BC-D0EB5EF8CB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68783-E217-459C-86BB-95EC0118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2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600200" y="1297901"/>
            <a:ext cx="5943600" cy="1261681"/>
          </a:xfrm>
        </p:spPr>
        <p:txBody>
          <a:bodyPr wrap="square" anchor="b">
            <a:noAutofit/>
          </a:bodyPr>
          <a:lstStyle>
            <a:lvl1pPr algn="ctr">
              <a:lnSpc>
                <a:spcPct val="90000"/>
              </a:lnSpc>
              <a:defRPr sz="22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1600200" y="259745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 algn="ctr">
              <a:buNone/>
              <a:defRPr sz="1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86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E58CF2-B7B4-4850-9555-69BF2105F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85"/>
            <a:ext cx="9144000" cy="5148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171605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91DFD-8415-445D-84F1-50C7EAD50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D0D53F-4F5A-43D8-B64A-7EC00C23BCB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834602-0A30-4418-827C-33D637A12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181773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formation Secur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231136" y="474135"/>
            <a:ext cx="4440598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4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/>
              <a:t>Information 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4" y="2120055"/>
            <a:ext cx="6624478" cy="13716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ts val="2200"/>
              </a:lnSpc>
              <a:spcBef>
                <a:spcPts val="200"/>
              </a:spcBef>
              <a:buFontTx/>
              <a:buNone/>
              <a:defRPr lang="en-US" sz="1600" spc="-20" baseline="0" dirty="0"/>
            </a:lvl1pPr>
          </a:lstStyle>
          <a:p>
            <a:r>
              <a:rPr lang="en-US" dirty="0"/>
              <a:t>This presentation contains Corning Restricted information and is intended solely for those with a need to know. It may not be distributed, in whole or part, in any form by any means, or by any person or organization without authorization from Corning Incorporated.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A495A-DA25-4011-9AA6-0AB9136A5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D5F1-4203-4A35-9B2D-5CEEBADF6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9645" y="3648576"/>
            <a:ext cx="374596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8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losing">
    <p:bg bwMode="gray"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35E7F-87EF-4CF8-83F9-4C82DF072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2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0746E-F91F-4247-B213-F2DEAC21B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93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393A38-7AEC-4FF2-B7BC-D0EB5EF8CB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68783-E217-459C-86BB-95EC0118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280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660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2860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6344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B997A-926F-484E-8B5A-71A4AA81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041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57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92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EE2455-C5CF-4B6A-8611-24F542EA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90E99-6BA8-4B5B-BA28-9B5C480FEA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158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45C0-FC05-4D5B-8DD6-50B1D611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88456-CDC7-4CDE-AF31-8E4F9C7163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6344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61484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1D26-EF5D-4446-8149-663DBD5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342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15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1297911"/>
            <a:ext cx="5943600" cy="1261681"/>
          </a:xfrm>
        </p:spPr>
        <p:txBody>
          <a:bodyPr wrap="square" lIns="91440" anchor="b">
            <a:noAutofit/>
          </a:bodyPr>
          <a:lstStyle>
            <a:lvl1pPr algn="l">
              <a:lnSpc>
                <a:spcPct val="90000"/>
              </a:lnSpc>
              <a:defRPr sz="22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259746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>
              <a:buNone/>
              <a:defRPr sz="1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88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600200" y="1297901"/>
            <a:ext cx="5943600" cy="1261681"/>
          </a:xfrm>
        </p:spPr>
        <p:txBody>
          <a:bodyPr wrap="square" anchor="b">
            <a:noAutofit/>
          </a:bodyPr>
          <a:lstStyle>
            <a:lvl1pPr algn="ctr">
              <a:lnSpc>
                <a:spcPct val="90000"/>
              </a:lnSpc>
              <a:defRPr sz="22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1600200" y="259745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 algn="ctr">
              <a:buNone/>
              <a:defRPr sz="1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561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E58CF2-B7B4-4850-9555-69BF2105F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85"/>
            <a:ext cx="9144000" cy="5148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554885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91DFD-8415-445D-84F1-50C7EAD50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D0D53F-4F5A-43D8-B64A-7EC00C23BCB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834602-0A30-4418-827C-33D637A12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567276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formation Secur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231136" y="474135"/>
            <a:ext cx="4440598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4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Information 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4" y="2120055"/>
            <a:ext cx="6624478" cy="13716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ts val="2200"/>
              </a:lnSpc>
              <a:spcBef>
                <a:spcPts val="200"/>
              </a:spcBef>
              <a:buFontTx/>
              <a:buNone/>
              <a:defRPr lang="en-US" sz="1600" spc="-20" baseline="0" dirty="0"/>
            </a:lvl1pPr>
          </a:lstStyle>
          <a:p>
            <a:r>
              <a:rPr lang="en-US"/>
              <a:t>This presentation contains Corning Restricted information and is intended solely for those with a need to know. It may not be distributed, in whole or part, in any form by any means, or by any person or organization without authorization from Corning Incorporated.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A495A-DA25-4011-9AA6-0AB9136A5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D5F1-4203-4A35-9B2D-5CEEBADF6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9645" y="3648576"/>
            <a:ext cx="374596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3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losing">
    <p:bg bwMode="gray"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35E7F-87EF-4CF8-83F9-4C82DF072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4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2860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6344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B997A-926F-484E-8B5A-71A4AA81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25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0746E-F91F-4247-B213-F2DEAC21B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67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457200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991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501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ue 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E9BB9-07FF-4489-A9F1-E5848146E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87" y="1"/>
            <a:ext cx="9149188" cy="5146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6" y="405347"/>
            <a:ext cx="834391" cy="43388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78B7E2-935B-457F-9B6A-69CF25EF496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 b="1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F566F6E-88F0-4E04-864B-52172097C6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1189126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393A38-7AEC-4FF2-B7BC-D0EB5EF8CB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68783-E217-459C-86BB-95EC0118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52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73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2860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6344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B997A-926F-484E-8B5A-71A4AA81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67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49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EE2455-C5CF-4B6A-8611-24F542EA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90E99-6BA8-4B5B-BA28-9B5C480FEA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286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45C0-FC05-4D5B-8DD6-50B1D611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88456-CDC7-4CDE-AF31-8E4F9C7163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6344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4222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64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1D26-EF5D-4446-8149-663DBD5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12702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55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1297911"/>
            <a:ext cx="5943600" cy="1261681"/>
          </a:xfrm>
        </p:spPr>
        <p:txBody>
          <a:bodyPr wrap="square" lIns="91440" anchor="b">
            <a:noAutofit/>
          </a:bodyPr>
          <a:lstStyle>
            <a:lvl1pPr algn="l">
              <a:lnSpc>
                <a:spcPct val="90000"/>
              </a:lnSpc>
              <a:defRPr sz="22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259746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>
              <a:buNone/>
              <a:defRPr sz="1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7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600200" y="1297901"/>
            <a:ext cx="5943600" cy="1261681"/>
          </a:xfrm>
        </p:spPr>
        <p:txBody>
          <a:bodyPr wrap="square" anchor="b">
            <a:noAutofit/>
          </a:bodyPr>
          <a:lstStyle>
            <a:lvl1pPr algn="ctr">
              <a:lnSpc>
                <a:spcPct val="90000"/>
              </a:lnSpc>
              <a:defRPr sz="22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1600200" y="259745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 algn="ctr">
              <a:buNone/>
              <a:defRPr sz="1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467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E58CF2-B7B4-4850-9555-69BF2105F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85"/>
            <a:ext cx="9144000" cy="5148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80175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91DFD-8415-445D-84F1-50C7EAD50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D0D53F-4F5A-43D8-B64A-7EC00C23BCB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834602-0A30-4418-827C-33D637A12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1700452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formation Secur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231136" y="474135"/>
            <a:ext cx="4440598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4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/>
              <a:t>Information 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4" y="2120055"/>
            <a:ext cx="6624478" cy="13716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ts val="2200"/>
              </a:lnSpc>
              <a:spcBef>
                <a:spcPts val="200"/>
              </a:spcBef>
              <a:buFontTx/>
              <a:buNone/>
              <a:defRPr lang="en-US" sz="1600" spc="-20" baseline="0" dirty="0"/>
            </a:lvl1pPr>
          </a:lstStyle>
          <a:p>
            <a:r>
              <a:rPr lang="en-US" dirty="0"/>
              <a:t>This presentation contains Corning Restricted information and is intended solely for those with a need to know. It may not be distributed, in whole or part, in any form by any means, or by any person or organization without authorization from Corning Incorporated.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A495A-DA25-4011-9AA6-0AB9136A5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D5F1-4203-4A35-9B2D-5CEEBADF6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9645" y="3648576"/>
            <a:ext cx="374596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1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losing">
    <p:bg bwMode="gray"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35E7F-87EF-4CF8-83F9-4C82DF072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84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0746E-F91F-4247-B213-F2DEAC21B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7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EE2455-C5CF-4B6A-8611-24F542EA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90E99-6BA8-4B5B-BA28-9B5C480FEA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4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05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2376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7ED680-4E24-5E42-813F-8D69D70754C3}"/>
              </a:ext>
            </a:extLst>
          </p:cNvPr>
          <p:cNvCxnSpPr>
            <a:cxnSpLocks/>
          </p:cNvCxnSpPr>
          <p:nvPr userDrawn="1"/>
        </p:nvCxnSpPr>
        <p:spPr>
          <a:xfrm>
            <a:off x="381000" y="742950"/>
            <a:ext cx="8369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142FE0B-CA9C-6D4A-AA86-A90F58A9FAEA}"/>
              </a:ext>
            </a:extLst>
          </p:cNvPr>
          <p:cNvSpPr/>
          <p:nvPr userDrawn="1"/>
        </p:nvSpPr>
        <p:spPr>
          <a:xfrm>
            <a:off x="6886096" y="4797907"/>
            <a:ext cx="19637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8D8A4392-6EB1-D247-92EE-538B37AF4DD6}" type="slidenum">
              <a:rPr lang="en-US" sz="800" smtClean="0"/>
              <a:pPr algn="r"/>
              <a:t>‹#›</a:t>
            </a:fld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F587ECC2-BEA7-CE45-BA8A-9F3D79FAC6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000" y="931915"/>
            <a:ext cx="8382000" cy="3694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 or click on icon to add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08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70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42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97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07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05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33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7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45C0-FC05-4D5B-8DD6-50B1D611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88456-CDC7-4CDE-AF31-8E4F9C7163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6344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24272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92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393A38-7AEC-4FF2-B7BC-D0EB5EF8CB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68783-E217-459C-86BB-95EC0118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840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87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2860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6344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B997A-926F-484E-8B5A-71A4AA81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336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070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1D26-EF5D-4446-8149-663DBD5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97904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1297911"/>
            <a:ext cx="5943600" cy="1261681"/>
          </a:xfrm>
        </p:spPr>
        <p:txBody>
          <a:bodyPr wrap="square" lIns="91440" anchor="b">
            <a:noAutofit/>
          </a:bodyPr>
          <a:lstStyle>
            <a:lvl1pPr algn="l">
              <a:lnSpc>
                <a:spcPct val="90000"/>
              </a:lnSpc>
              <a:defRPr sz="22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259746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>
              <a:buNone/>
              <a:defRPr sz="1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066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91DFD-8415-445D-84F1-50C7EAD50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D0D53F-4F5A-43D8-B64A-7EC00C23BCB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834602-0A30-4418-827C-33D637A12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8422498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formation Secur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231136" y="474135"/>
            <a:ext cx="4440598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4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/>
              <a:t>Information 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4" y="2120055"/>
            <a:ext cx="6624478" cy="13716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ts val="2200"/>
              </a:lnSpc>
              <a:spcBef>
                <a:spcPts val="200"/>
              </a:spcBef>
              <a:buFontTx/>
              <a:buNone/>
              <a:defRPr lang="en-US" sz="1600" spc="-20" baseline="0" dirty="0"/>
            </a:lvl1pPr>
          </a:lstStyle>
          <a:p>
            <a:r>
              <a:rPr lang="en-US" dirty="0"/>
              <a:t>This presentation contains Corning Restricted information and is intended solely for those with a need to know. It may not be distributed, in whole or part, in any form by any means, or by any person or organization without authorization from Corning Incorporated.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A495A-DA25-4011-9AA6-0AB9136A5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D5F1-4203-4A35-9B2D-5CEEBADF6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9645" y="3648576"/>
            <a:ext cx="374596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351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0746E-F91F-4247-B213-F2DEAC21B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3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1D26-EF5D-4446-8149-663DBD5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886773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76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393A38-7AEC-4FF2-B7BC-D0EB5EF8CB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68783-E217-459C-86BB-95EC0118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612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9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912115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22860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63440" y="2820240"/>
            <a:ext cx="4251960" cy="189134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B997A-926F-484E-8B5A-71A4AA81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806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70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EE2455-C5CF-4B6A-8611-24F542EA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90E99-6BA8-4B5B-BA28-9B5C480FEA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" y="911321"/>
            <a:ext cx="8686800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55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45C0-FC05-4D5B-8DD6-50B1D611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88456-CDC7-4CDE-AF31-8E4F9C7163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63440" y="911392"/>
            <a:ext cx="4251960" cy="3797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600"/>
              </a:spcBef>
              <a:defRPr lang="en-US" dirty="0" smtClean="0"/>
            </a:lvl1pPr>
            <a:lvl2pPr>
              <a:spcBef>
                <a:spcPts val="600"/>
              </a:spcBef>
              <a:defRPr lang="en-US" dirty="0" smtClean="0"/>
            </a:lvl2pPr>
            <a:lvl3pPr>
              <a:spcBef>
                <a:spcPts val="600"/>
              </a:spcBef>
              <a:defRPr lang="en-US" dirty="0" smtClean="0"/>
            </a:lvl3pPr>
            <a:lvl4pPr>
              <a:spcBef>
                <a:spcPts val="600"/>
              </a:spcBef>
              <a:defRPr lang="en-US" dirty="0" smtClean="0"/>
            </a:lvl4pPr>
            <a:lvl5pPr>
              <a:spcBef>
                <a:spcPts val="600"/>
              </a:spcBef>
              <a:defRPr/>
            </a:lvl5pPr>
            <a:lvl6pPr>
              <a:spcBef>
                <a:spcPts val="600"/>
              </a:spcBef>
              <a:defRPr/>
            </a:lvl6pPr>
            <a:lvl7pPr>
              <a:spcBef>
                <a:spcPts val="600"/>
              </a:spcBef>
              <a:defRPr/>
            </a:lvl7pPr>
            <a:lvl8pPr>
              <a:spcBef>
                <a:spcPts val="600"/>
              </a:spcBef>
              <a:defRPr/>
            </a:lvl8pPr>
            <a:lvl9pPr>
              <a:spcBef>
                <a:spcPts val="60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97133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1D26-EF5D-4446-8149-663DBD5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65116-C1DE-4146-ABBC-C89B896AE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91440"/>
            <a:ext cx="8686800" cy="320040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392775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356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ET Truck 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1297911"/>
            <a:ext cx="5943600" cy="1261681"/>
          </a:xfrm>
        </p:spPr>
        <p:txBody>
          <a:bodyPr wrap="square" lIns="91440" anchor="b">
            <a:noAutofit/>
          </a:bodyPr>
          <a:lstStyle>
            <a:lvl1pPr algn="l">
              <a:lnSpc>
                <a:spcPct val="90000"/>
              </a:lnSpc>
              <a:defRPr sz="22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259746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>
              <a:buNone/>
              <a:defRPr sz="1800" cap="none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53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153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ET Truck Transition Slide Cente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600200" y="1297901"/>
            <a:ext cx="5943600" cy="1261681"/>
          </a:xfrm>
        </p:spPr>
        <p:txBody>
          <a:bodyPr wrap="square" anchor="b">
            <a:noAutofit/>
          </a:bodyPr>
          <a:lstStyle>
            <a:lvl1pPr algn="ctr">
              <a:lnSpc>
                <a:spcPct val="90000"/>
              </a:lnSpc>
              <a:defRPr sz="22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1600200" y="259745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 algn="ctr">
              <a:buNone/>
              <a:defRPr sz="1800" cap="none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339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E58CF2-B7B4-4850-9555-69BF2105F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85"/>
            <a:ext cx="9144000" cy="5148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1873458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ET Truc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E58CF2-B7B4-4850-9555-69BF2105F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85"/>
            <a:ext cx="9143998" cy="5148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9718298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91DFD-8415-445D-84F1-50C7EAD50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D0D53F-4F5A-43D8-B64A-7EC00C23BCB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229420" y="731520"/>
            <a:ext cx="6347652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2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834602-0A30-4418-827C-33D637A12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2377440"/>
            <a:ext cx="6347652" cy="23485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fontAlgn="base">
              <a:lnSpc>
                <a:spcPct val="95000"/>
              </a:lnSpc>
              <a:spcBef>
                <a:spcPct val="0"/>
              </a:spcBef>
              <a:spcAft>
                <a:spcPts val="200"/>
              </a:spcAft>
              <a:buClr>
                <a:srgbClr val="6AADE4"/>
              </a:buClr>
              <a:buFontTx/>
              <a:buNone/>
              <a:defRPr lang="en-US" sz="1800" baseline="0">
                <a:solidFill>
                  <a:schemeClr val="tx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844663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formation Secur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231136" y="474135"/>
            <a:ext cx="4440598" cy="1371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lang="en-US" sz="24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/>
              <a:t>Information 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31134" y="2120055"/>
            <a:ext cx="6624478" cy="13716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ts val="2200"/>
              </a:lnSpc>
              <a:spcBef>
                <a:spcPts val="200"/>
              </a:spcBef>
              <a:buFontTx/>
              <a:buNone/>
              <a:defRPr lang="en-US" sz="1600" spc="-20" baseline="0" dirty="0"/>
            </a:lvl1pPr>
          </a:lstStyle>
          <a:p>
            <a:r>
              <a:rPr lang="en-US" dirty="0"/>
              <a:t>This presentation contains Corning Restricted information and is intended solely for those with a need to know. It may not be distributed, in whole or part, in any form by any means, or by any person or organization without authorization from Corning Incorporated.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A495A-DA25-4011-9AA6-0AB9136A5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944" y="393192"/>
            <a:ext cx="941832" cy="4369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D5F1-4203-4A35-9B2D-5CEEBADF6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9645" y="3648576"/>
            <a:ext cx="374596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88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losing">
    <p:bg bwMode="gray"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35E7F-87EF-4CF8-83F9-4C82DF072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897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Logo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0746E-F91F-4247-B213-F2DEAC21B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21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T Truck Closi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35E7F-87EF-4CF8-83F9-4C82DF072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25985" y="1958352"/>
            <a:ext cx="5692031" cy="12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836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977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rgbClr val="00599F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115"/>
            <a:ext cx="4270248" cy="3745610"/>
          </a:xfr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rgbClr val="00599F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97155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7ED680-4E24-5E42-813F-8D69D70754C3}"/>
              </a:ext>
            </a:extLst>
          </p:cNvPr>
          <p:cNvCxnSpPr>
            <a:cxnSpLocks/>
          </p:cNvCxnSpPr>
          <p:nvPr userDrawn="1"/>
        </p:nvCxnSpPr>
        <p:spPr>
          <a:xfrm>
            <a:off x="381000" y="742950"/>
            <a:ext cx="8369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CC6C976-D184-464C-9064-1C7F44A31227}"/>
              </a:ext>
            </a:extLst>
          </p:cNvPr>
          <p:cNvSpPr/>
          <p:nvPr userDrawn="1"/>
        </p:nvSpPr>
        <p:spPr>
          <a:xfrm>
            <a:off x="271811" y="4692923"/>
            <a:ext cx="205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SAE International®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WCX Digital Summit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42FE0B-CA9C-6D4A-AA86-A90F58A9FAEA}"/>
              </a:ext>
            </a:extLst>
          </p:cNvPr>
          <p:cNvSpPr/>
          <p:nvPr userDrawn="1"/>
        </p:nvSpPr>
        <p:spPr>
          <a:xfrm>
            <a:off x="6886096" y="4797907"/>
            <a:ext cx="19637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8D8A4392-6EB1-D247-92EE-538B37AF4DD6}" type="slidenum">
              <a:rPr lang="en-US" sz="800" smtClean="0"/>
              <a:pPr algn="r"/>
              <a:t>‹#›</a:t>
            </a:fld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F587ECC2-BEA7-CE45-BA8A-9F3D79FAC6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000" y="931915"/>
            <a:ext cx="8382000" cy="3694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 or click on icon to add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8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1297911"/>
            <a:ext cx="5943600" cy="1261681"/>
          </a:xfrm>
        </p:spPr>
        <p:txBody>
          <a:bodyPr wrap="square" lIns="91440" anchor="b">
            <a:noAutofit/>
          </a:bodyPr>
          <a:lstStyle>
            <a:lvl1pPr algn="l">
              <a:lnSpc>
                <a:spcPct val="90000"/>
              </a:lnSpc>
              <a:defRPr sz="22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2597469"/>
            <a:ext cx="5943600" cy="1562533"/>
          </a:xfrm>
          <a:prstGeom prst="rect">
            <a:avLst/>
          </a:prstGeom>
        </p:spPr>
        <p:txBody>
          <a:bodyPr wrap="square" lIns="91440" anchor="t">
            <a:noAutofit/>
          </a:bodyPr>
          <a:lstStyle>
            <a:lvl1pPr marL="0" indent="0">
              <a:buNone/>
              <a:defRPr sz="1800" cap="none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4249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022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251B-F2EE-4D21-847D-71B4C810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032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99207DE-776F-4F85-AE04-F76E8FE6F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15C3C8-D38F-45A7-9D30-030310533E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028" y="911321"/>
            <a:ext cx="4250013" cy="379476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CA51F-553F-48B5-852B-4362CFC3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3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5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18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B8770A57-CEFC-41DD-B39F-3EF6FAFE3F0E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9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80D6616E-7D87-4300-8C98-7511C9ABB057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1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BE910843-6FBC-47E7-8297-B63E11E10A0D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0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D9AA8423-C930-470F-9BCC-E730DC2935D1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6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98BE1D31-8514-4D14-92A1-0349D07C6982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27B030AD-E039-4F95-B63A-EC7F53DF37D8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1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D5FFA8C0-F360-472F-AD98-D35C8D35825B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9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2265D6C4-BE05-433E-810F-C61B50C7419E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3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B92A27C6-C585-4C0D-90FC-31C12280362C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7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FE107935-9CFB-428F-8B87-BB0BE1CCA3F9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  <p:sldLayoutId id="2147484639" r:id="rId12"/>
    <p:sldLayoutId id="2147484640" r:id="rId13"/>
    <p:sldLayoutId id="2147484641" r:id="rId14"/>
    <p:sldLayoutId id="2147484642" r:id="rId15"/>
    <p:sldLayoutId id="2147484643" r:id="rId16"/>
    <p:sldLayoutId id="2147484644" r:id="rId17"/>
    <p:sldLayoutId id="2147484645" r:id="rId18"/>
    <p:sldLayoutId id="2147484646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9B9672F5-00D3-4F0A-922B-8DCF82BAFEF3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9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CA441481-A02E-4B48-AA29-F21BEBE8AE75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0737F055-E0DE-4994-8B13-8F96E0D87CA2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16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67300F63-A448-4486-8E67-FC575D517649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80A80263-6645-4A18-88D5-234705BE2EA4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2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662855D9-93E3-4C54-B61A-4884E40D44CC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4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69F74AD-F05B-4067-922A-475EB6036A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69F74AD-F05B-4067-922A-475EB6036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4F52855C-DAC5-40EC-A4D5-A427342903B4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8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D33DAC5E-F185-4242-AEC0-CD74B5C84788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9927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7D807858-78BF-49B2-852F-79FF496548FE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87CF3-AA53-4C22-9113-52F08CC2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26" y="4846703"/>
            <a:ext cx="906763" cy="209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4837176"/>
            <a:ext cx="457200" cy="182880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0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0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654C7E-75CB-45E5-9215-5BE03704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12115"/>
            <a:ext cx="8686800" cy="3794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r" descr="© 2022 Corning Incorporated                    ">
            <a:extLst>
              <a:ext uri="{FF2B5EF4-FFF2-40B4-BE49-F238E27FC236}">
                <a16:creationId xmlns:a16="http://schemas.microsoft.com/office/drawing/2014/main" id="{1A4BDDC3-548D-4AC6-A62B-53882745A5E4}"/>
              </a:ext>
            </a:extLst>
          </p:cNvPr>
          <p:cNvSpPr txBox="1"/>
          <p:nvPr userDrawn="1"/>
        </p:nvSpPr>
        <p:spPr>
          <a:xfrm>
            <a:off x="0" y="4800600"/>
            <a:ext cx="9144000" cy="2462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0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© 2022 Corning Incorporated                   </a:t>
            </a:r>
            <a:r>
              <a:rPr lang="en-US" sz="800" b="0" i="0" u="none" baseline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5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14400" marR="0" indent="-2286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5293"/>
        </a:buClr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3716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linkedin.com/in/joshiav/" TargetMode="External"/><Relationship Id="rId4" Type="http://schemas.openxmlformats.org/officeDocument/2006/relationships/hyperlink" Target="mailto:joshia@corning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2.jpeg"/><Relationship Id="rId5" Type="http://schemas.openxmlformats.org/officeDocument/2006/relationships/image" Target="../media/image17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hyperlink" Target="https://doi.org/10.1038/s41560-021-00855-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hyperlink" Target="https://www.energy.gov/eere/vehicles/annual-merit-review-presentation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Relationship Id="rId5" Type="http://schemas.openxmlformats.org/officeDocument/2006/relationships/hyperlink" Target="https://www.linkedin.com/in/joshiav/" TargetMode="External"/><Relationship Id="rId4" Type="http://schemas.openxmlformats.org/officeDocument/2006/relationships/hyperlink" Target="mailto:joshia@corning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www.ipcc.ch/report/ar6/wg3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openxmlformats.org/officeDocument/2006/relationships/hyperlink" Target="https://www.epa.gov/air-trends/air-quality-cities-and-counties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B4005F-D473-46F8-A976-58EB0511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9420" y="731520"/>
            <a:ext cx="6463730" cy="1371600"/>
          </a:xfrm>
        </p:spPr>
        <p:txBody>
          <a:bodyPr/>
          <a:lstStyle/>
          <a:p>
            <a:r>
              <a:rPr lang="en-US" sz="2000" i="1" dirty="0"/>
              <a:t>Buckendale Lecture</a:t>
            </a:r>
            <a:br>
              <a:rPr lang="en-US" dirty="0"/>
            </a:br>
            <a:br>
              <a:rPr lang="en-US" dirty="0"/>
            </a:b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Transitioning commercial vehicles to zero impact emissions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Challenges and Opportunities ahead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Ameya Joshi</a:t>
            </a:r>
          </a:p>
          <a:p>
            <a:endParaRPr lang="en-US" dirty="0"/>
          </a:p>
          <a:p>
            <a:r>
              <a:rPr lang="en-US" dirty="0"/>
              <a:t>Date : September 21</a:t>
            </a:r>
            <a:r>
              <a:rPr lang="en-US" baseline="30000" dirty="0"/>
              <a:t>st</a:t>
            </a:r>
            <a:r>
              <a:rPr lang="en-US" dirty="0"/>
              <a:t>, 2022</a:t>
            </a:r>
          </a:p>
        </p:txBody>
      </p:sp>
      <p:pic>
        <p:nvPicPr>
          <p:cNvPr id="4" name="Picture 7" descr="Black Email Icon Png #172987 - Free Icons Library">
            <a:extLst>
              <a:ext uri="{FF2B5EF4-FFF2-40B4-BE49-F238E27FC236}">
                <a16:creationId xmlns:a16="http://schemas.microsoft.com/office/drawing/2014/main" id="{E97FAB48-B18C-4F32-92F6-0301D5DB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54" y="3706692"/>
            <a:ext cx="2746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inkedIn logo - Free logo icons">
            <a:extLst>
              <a:ext uri="{FF2B5EF4-FFF2-40B4-BE49-F238E27FC236}">
                <a16:creationId xmlns:a16="http://schemas.microsoft.com/office/drawing/2014/main" id="{6FEBDE31-3418-444B-97D6-0F5F2709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63" y="3706692"/>
            <a:ext cx="27463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3A2C74-1E4D-4322-B3B7-F35749FD9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293" y="3689328"/>
            <a:ext cx="55399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  <a:hlinkClick r:id="rId4"/>
              </a:rPr>
              <a:t>joshia@corning.com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                    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  <a:hlinkClick r:id="rId5"/>
              </a:rPr>
              <a:t>https://www.linkedin.com/in/joshiav/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8188FA20-2A23-4DB9-B0B6-A7D8C0A23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942368"/>
              </p:ext>
            </p:extLst>
          </p:nvPr>
        </p:nvGraphicFramePr>
        <p:xfrm>
          <a:off x="108220" y="76200"/>
          <a:ext cx="6540500" cy="4991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2300">
                  <a:extLst>
                    <a:ext uri="{9D8B030D-6E8A-4147-A177-3AD203B41FA5}">
                      <a16:colId xmlns:a16="http://schemas.microsoft.com/office/drawing/2014/main" val="1211562236"/>
                    </a:ext>
                  </a:extLst>
                </a:gridCol>
                <a:gridCol w="565150">
                  <a:extLst>
                    <a:ext uri="{9D8B030D-6E8A-4147-A177-3AD203B41FA5}">
                      <a16:colId xmlns:a16="http://schemas.microsoft.com/office/drawing/2014/main" val="157176733"/>
                    </a:ext>
                  </a:extLst>
                </a:gridCol>
                <a:gridCol w="4083050">
                  <a:extLst>
                    <a:ext uri="{9D8B030D-6E8A-4147-A177-3AD203B41FA5}">
                      <a16:colId xmlns:a16="http://schemas.microsoft.com/office/drawing/2014/main" val="523290808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 2010 / </a:t>
                      </a:r>
                      <a:r>
                        <a:rPr lang="en-US" altLang="en-US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Euro V</a:t>
                      </a:r>
                      <a:r>
                        <a:rPr lang="en-US" altLang="en-US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kumimoji="0" lang="en-US" altLang="en-US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Ref.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825095"/>
                  </a:ext>
                </a:extLst>
              </a:tr>
              <a:tr h="3695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CA2027 / </a:t>
                      </a:r>
                      <a:r>
                        <a:rPr lang="en-US" altLang="en-US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</a:rPr>
                        <a:t>Euro V</a:t>
                      </a:r>
                      <a:r>
                        <a:rPr lang="en-US" altLang="en-US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  <a:endParaRPr lang="en-US" altLang="en-US" sz="1800" b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(example configurations)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19394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9134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7055D7A-68B9-4C27-B025-843F3CDC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942" y="93596"/>
            <a:ext cx="2423908" cy="64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57756-7BC7-415F-BE50-57840CD1A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646" y="1895603"/>
            <a:ext cx="3134509" cy="640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D07FAD-9A9E-4712-8C2D-68B3B0A99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46" y="2697298"/>
            <a:ext cx="3291168" cy="685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361A17-6E3D-493E-846C-6399819E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646" y="3528961"/>
            <a:ext cx="3904491" cy="6400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0E49B7-0190-433F-B3BE-AC6F54CB8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646" y="953926"/>
            <a:ext cx="3139560" cy="77724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B53F8-DF04-4C45-9BC6-7DE79532A7CB}"/>
              </a:ext>
            </a:extLst>
          </p:cNvPr>
          <p:cNvCxnSpPr>
            <a:cxnSpLocks/>
          </p:cNvCxnSpPr>
          <p:nvPr/>
        </p:nvCxnSpPr>
        <p:spPr>
          <a:xfrm flipH="1">
            <a:off x="3803916" y="908050"/>
            <a:ext cx="4" cy="415901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682AF7B-65DF-40A5-B9C7-D7AF553121B3}"/>
              </a:ext>
            </a:extLst>
          </p:cNvPr>
          <p:cNvCxnSpPr>
            <a:cxnSpLocks/>
          </p:cNvCxnSpPr>
          <p:nvPr/>
        </p:nvCxnSpPr>
        <p:spPr>
          <a:xfrm>
            <a:off x="5708920" y="908050"/>
            <a:ext cx="0" cy="415901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DB6406D-D498-482F-8B73-DABA4F175570}"/>
              </a:ext>
            </a:extLst>
          </p:cNvPr>
          <p:cNvSpPr txBox="1"/>
          <p:nvPr/>
        </p:nvSpPr>
        <p:spPr>
          <a:xfrm>
            <a:off x="2582279" y="4605404"/>
            <a:ext cx="1221637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“Close-coupled” catalysts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5562A7-6FFA-4719-921F-B78B0FB9556F}"/>
              </a:ext>
            </a:extLst>
          </p:cNvPr>
          <p:cNvSpPr txBox="1"/>
          <p:nvPr/>
        </p:nvSpPr>
        <p:spPr>
          <a:xfrm>
            <a:off x="4105655" y="4613639"/>
            <a:ext cx="1221637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Conventional system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F83F92-6ACF-4926-90A0-5A409F45E683}"/>
              </a:ext>
            </a:extLst>
          </p:cNvPr>
          <p:cNvSpPr txBox="1"/>
          <p:nvPr/>
        </p:nvSpPr>
        <p:spPr>
          <a:xfrm>
            <a:off x="5912127" y="4605850"/>
            <a:ext cx="60958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A4025F-DF9C-4AD6-AEF5-D5ED90EDF47F}"/>
              </a:ext>
            </a:extLst>
          </p:cNvPr>
          <p:cNvSpPr/>
          <p:nvPr/>
        </p:nvSpPr>
        <p:spPr>
          <a:xfrm>
            <a:off x="108220" y="75985"/>
            <a:ext cx="6540501" cy="49910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9ACC-DE7A-446B-AF2D-B295084A5319}"/>
              </a:ext>
            </a:extLst>
          </p:cNvPr>
          <p:cNvSpPr/>
          <p:nvPr/>
        </p:nvSpPr>
        <p:spPr>
          <a:xfrm>
            <a:off x="6648720" y="1153895"/>
            <a:ext cx="229046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Advanced technologies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Close-coupled SCR / DOC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Dual NH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Active thermal management – electric heater, heated dosing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SCR on filters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Ultra-high porosity substrates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BDEBF-D536-46CA-9408-5DA30DF1F847}"/>
              </a:ext>
            </a:extLst>
          </p:cNvPr>
          <p:cNvSpPr txBox="1"/>
          <p:nvPr/>
        </p:nvSpPr>
        <p:spPr>
          <a:xfrm>
            <a:off x="4353772" y="1127110"/>
            <a:ext cx="230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B34374-78E0-4367-AA2E-4C7EF2280215}"/>
              </a:ext>
            </a:extLst>
          </p:cNvPr>
          <p:cNvSpPr txBox="1"/>
          <p:nvPr/>
        </p:nvSpPr>
        <p:spPr>
          <a:xfrm>
            <a:off x="4348500" y="1932822"/>
            <a:ext cx="230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A7ADBB-2874-474F-98D6-A04576301D73}"/>
              </a:ext>
            </a:extLst>
          </p:cNvPr>
          <p:cNvSpPr txBox="1"/>
          <p:nvPr/>
        </p:nvSpPr>
        <p:spPr>
          <a:xfrm>
            <a:off x="4417685" y="2732421"/>
            <a:ext cx="230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CC224F-74BA-45CA-BDCB-6AE6279EA234}"/>
              </a:ext>
            </a:extLst>
          </p:cNvPr>
          <p:cNvSpPr txBox="1"/>
          <p:nvPr/>
        </p:nvSpPr>
        <p:spPr>
          <a:xfrm>
            <a:off x="4348500" y="3520957"/>
            <a:ext cx="230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F7DB23-9EEE-4A30-B5AA-209C0DE91BC7}"/>
              </a:ext>
            </a:extLst>
          </p:cNvPr>
          <p:cNvSpPr txBox="1"/>
          <p:nvPr/>
        </p:nvSpPr>
        <p:spPr>
          <a:xfrm>
            <a:off x="6769686" y="4002857"/>
            <a:ext cx="2169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filtration DPFs</a:t>
            </a:r>
          </a:p>
        </p:txBody>
      </p:sp>
    </p:spTree>
    <p:extLst>
      <p:ext uri="{BB962C8B-B14F-4D97-AF65-F5344CB8AC3E}">
        <p14:creationId xmlns:p14="http://schemas.microsoft.com/office/powerpoint/2010/main" val="28481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9"/>
    </mc:Choice>
    <mc:Fallback xmlns="">
      <p:transition spd="slow" advTm="5056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905B-9D50-4215-947B-32716D73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SWRI/CARB study shows pathway to 90% NOx reduction over useful life</a:t>
            </a:r>
            <a:br>
              <a:rPr lang="en-US" sz="2400" dirty="0"/>
            </a:b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86649A-0962-4799-BBB6-BE25378A54DA}"/>
              </a:ext>
            </a:extLst>
          </p:cNvPr>
          <p:cNvSpPr/>
          <p:nvPr/>
        </p:nvSpPr>
        <p:spPr>
          <a:xfrm>
            <a:off x="223073" y="817308"/>
            <a:ext cx="248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Cummins 2017 X15 6-cyl.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modified calibration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cylinder deactivation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CBB64B-E639-4D9A-9F54-1A0CF0342152}"/>
              </a:ext>
            </a:extLst>
          </p:cNvPr>
          <p:cNvSpPr txBox="1"/>
          <p:nvPr/>
        </p:nvSpPr>
        <p:spPr>
          <a:xfrm>
            <a:off x="244678" y="422763"/>
            <a:ext cx="418896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SWRI,  Vehicle Eff., Electrification &amp; Emissions Conference, 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29E9AC-2FD6-4158-9DC2-D53C4502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238" y="894033"/>
            <a:ext cx="1364308" cy="14630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B726F8E-CA9F-458D-9B4E-45B99CCF0623}"/>
              </a:ext>
            </a:extLst>
          </p:cNvPr>
          <p:cNvGrpSpPr/>
          <p:nvPr/>
        </p:nvGrpSpPr>
        <p:grpSpPr>
          <a:xfrm>
            <a:off x="247572" y="2357073"/>
            <a:ext cx="3781308" cy="1524147"/>
            <a:chOff x="690053" y="1872518"/>
            <a:chExt cx="3781308" cy="15241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9CB36C7-DAC8-4F79-BF68-6138FA5E8A8B}"/>
                </a:ext>
              </a:extLst>
            </p:cNvPr>
            <p:cNvGrpSpPr/>
            <p:nvPr/>
          </p:nvGrpSpPr>
          <p:grpSpPr>
            <a:xfrm>
              <a:off x="954509" y="2152045"/>
              <a:ext cx="3516852" cy="1244620"/>
              <a:chOff x="5663325" y="1251864"/>
              <a:chExt cx="3516852" cy="124462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85C68B6-DE22-4A4C-92C9-D4C534292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9098"/>
              <a:stretch/>
            </p:blipFill>
            <p:spPr>
              <a:xfrm>
                <a:off x="5663325" y="1251864"/>
                <a:ext cx="3516852" cy="100584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D59589E-A9A4-4EB9-8B89-16A0340DE88B}"/>
                  </a:ext>
                </a:extLst>
              </p:cNvPr>
              <p:cNvSpPr/>
              <p:nvPr/>
            </p:nvSpPr>
            <p:spPr>
              <a:xfrm>
                <a:off x="6907677" y="2250263"/>
                <a:ext cx="118818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Improved mixing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FAA478-0A92-4A67-8A9F-A9B487C4B973}"/>
                </a:ext>
              </a:extLst>
            </p:cNvPr>
            <p:cNvSpPr/>
            <p:nvPr/>
          </p:nvSpPr>
          <p:spPr>
            <a:xfrm>
              <a:off x="690053" y="1872518"/>
              <a:ext cx="30799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After-treatment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Stage 3 Rework system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85F2F5-D342-4A3F-8FDF-770A5D549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051" y="4137660"/>
            <a:ext cx="3185041" cy="914400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CB16652-BE23-474E-AF1C-96F232A6A295}"/>
              </a:ext>
            </a:extLst>
          </p:cNvPr>
          <p:cNvSpPr/>
          <p:nvPr/>
        </p:nvSpPr>
        <p:spPr>
          <a:xfrm rot="5400000">
            <a:off x="2712376" y="2314536"/>
            <a:ext cx="3150415" cy="155959"/>
          </a:xfrm>
          <a:prstGeom prst="triangl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D74463-9AFC-41D9-A081-A46528F6F8DF}"/>
              </a:ext>
            </a:extLst>
          </p:cNvPr>
          <p:cNvCxnSpPr/>
          <p:nvPr/>
        </p:nvCxnSpPr>
        <p:spPr>
          <a:xfrm>
            <a:off x="244678" y="777240"/>
            <a:ext cx="83849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6BB4FD-9192-45FD-A29E-5AE930B3E40B}"/>
              </a:ext>
            </a:extLst>
          </p:cNvPr>
          <p:cNvCxnSpPr/>
          <p:nvPr/>
        </p:nvCxnSpPr>
        <p:spPr>
          <a:xfrm>
            <a:off x="187528" y="4045201"/>
            <a:ext cx="83849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56F9F412-BAD6-461D-BFB2-0F72DE76F817}"/>
              </a:ext>
            </a:extLst>
          </p:cNvPr>
          <p:cNvSpPr/>
          <p:nvPr/>
        </p:nvSpPr>
        <p:spPr>
          <a:xfrm>
            <a:off x="2590373" y="4237374"/>
            <a:ext cx="2775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sng" dirty="0">
                <a:solidFill>
                  <a:prstClr val="black"/>
                </a:solidFill>
                <a:latin typeface="Calibri" panose="020F0502020204030204"/>
              </a:rPr>
              <a:t>Ongoing work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 of EPA Low N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system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(hybrid Cu-Fe SCR catalyst)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26AA72-5C2B-4572-9A9E-324B3041B556}"/>
              </a:ext>
            </a:extLst>
          </p:cNvPr>
          <p:cNvGrpSpPr/>
          <p:nvPr/>
        </p:nvGrpSpPr>
        <p:grpSpPr>
          <a:xfrm>
            <a:off x="4630938" y="868207"/>
            <a:ext cx="3873985" cy="2876132"/>
            <a:chOff x="242374" y="1258152"/>
            <a:chExt cx="3873985" cy="287613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AE632FB-E5B4-4AC0-B641-44A96FF6D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374" y="1469214"/>
              <a:ext cx="3873985" cy="228600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9ED1B23-00E4-4037-B76A-E954E0365184}"/>
                </a:ext>
              </a:extLst>
            </p:cNvPr>
            <p:cNvGrpSpPr/>
            <p:nvPr/>
          </p:nvGrpSpPr>
          <p:grpSpPr>
            <a:xfrm>
              <a:off x="841279" y="1258152"/>
              <a:ext cx="3004396" cy="2876132"/>
              <a:chOff x="4822469" y="888132"/>
              <a:chExt cx="3004396" cy="287613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8F307C0-83FF-4909-ACB0-7EE49E355AAF}"/>
                  </a:ext>
                </a:extLst>
              </p:cNvPr>
              <p:cNvSpPr/>
              <p:nvPr/>
            </p:nvSpPr>
            <p:spPr>
              <a:xfrm>
                <a:off x="5956714" y="1714413"/>
                <a:ext cx="7399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Limits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67B70911-847D-4DAD-8E8A-8FD6B7CA69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3381" y="1714413"/>
                <a:ext cx="406684" cy="116416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25211B8-7188-4C16-B65C-FDB9A5BE16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07829" y="2019547"/>
                <a:ext cx="249969" cy="337526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20D6680-E88E-419B-B4E2-8E1E48CF35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73166" y="2019547"/>
                <a:ext cx="185016" cy="537945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A1566BD-36B1-48F9-ACE6-10D58D7DD33E}"/>
                  </a:ext>
                </a:extLst>
              </p:cNvPr>
              <p:cNvSpPr/>
              <p:nvPr/>
            </p:nvSpPr>
            <p:spPr>
              <a:xfrm>
                <a:off x="4903739" y="888132"/>
                <a:ext cx="138204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Composite FTP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Corrected for crankcase emissions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0A0BC45-D8CE-40A6-AD63-EA39E994C886}"/>
                  </a:ext>
                </a:extLst>
              </p:cNvPr>
              <p:cNvSpPr/>
              <p:nvPr/>
            </p:nvSpPr>
            <p:spPr>
              <a:xfrm>
                <a:off x="6507829" y="888133"/>
                <a:ext cx="131903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CCFF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Low Load Cycle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0B8B0BE-F7CF-4356-81AF-5F5DB2683345}"/>
                  </a:ext>
                </a:extLst>
              </p:cNvPr>
              <p:cNvSpPr txBox="1"/>
              <p:nvPr/>
            </p:nvSpPr>
            <p:spPr>
              <a:xfrm>
                <a:off x="5008481" y="3296270"/>
                <a:ext cx="4491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435K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08EE9F6-7D9F-4425-9A49-C95C21FBBF08}"/>
                  </a:ext>
                </a:extLst>
              </p:cNvPr>
              <p:cNvSpPr txBox="1"/>
              <p:nvPr/>
            </p:nvSpPr>
            <p:spPr>
              <a:xfrm>
                <a:off x="5366931" y="3296270"/>
                <a:ext cx="4491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600K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5F29F1-73E9-422D-836D-76A43DF35DAA}"/>
                  </a:ext>
                </a:extLst>
              </p:cNvPr>
              <p:cNvSpPr txBox="1"/>
              <p:nvPr/>
            </p:nvSpPr>
            <p:spPr>
              <a:xfrm>
                <a:off x="5732133" y="3292882"/>
                <a:ext cx="4491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800K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41A62FA-5D94-4445-BC32-0EB1E8DE2CFB}"/>
                  </a:ext>
                </a:extLst>
              </p:cNvPr>
              <p:cNvSpPr txBox="1"/>
              <p:nvPr/>
            </p:nvSpPr>
            <p:spPr>
              <a:xfrm>
                <a:off x="6619161" y="3296270"/>
                <a:ext cx="4491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435K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665EC4B-FEC2-4BDC-940D-A338C881C6FE}"/>
                  </a:ext>
                </a:extLst>
              </p:cNvPr>
              <p:cNvSpPr txBox="1"/>
              <p:nvPr/>
            </p:nvSpPr>
            <p:spPr>
              <a:xfrm>
                <a:off x="6977611" y="3296270"/>
                <a:ext cx="4491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600K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08ECAA5-56B4-4A46-B6DA-8FE82C543098}"/>
                  </a:ext>
                </a:extLst>
              </p:cNvPr>
              <p:cNvSpPr txBox="1"/>
              <p:nvPr/>
            </p:nvSpPr>
            <p:spPr>
              <a:xfrm>
                <a:off x="7342813" y="3292882"/>
                <a:ext cx="4491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800K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AB72DB6-292E-4C04-B3A2-17EE6DED90A1}"/>
                  </a:ext>
                </a:extLst>
              </p:cNvPr>
              <p:cNvSpPr txBox="1"/>
              <p:nvPr/>
            </p:nvSpPr>
            <p:spPr>
              <a:xfrm>
                <a:off x="5062414" y="3518043"/>
                <a:ext cx="10835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Aging (mileage)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167FC49-8BC8-449F-B29B-8C64BFF861B4}"/>
                  </a:ext>
                </a:extLst>
              </p:cNvPr>
              <p:cNvSpPr txBox="1"/>
              <p:nvPr/>
            </p:nvSpPr>
            <p:spPr>
              <a:xfrm>
                <a:off x="4822469" y="2288519"/>
                <a:ext cx="105509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 – 35% margin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C4F4586-49A3-4A2E-ABFA-C01700716FAF}"/>
              </a:ext>
            </a:extLst>
          </p:cNvPr>
          <p:cNvSpPr txBox="1"/>
          <p:nvPr/>
        </p:nvSpPr>
        <p:spPr>
          <a:xfrm>
            <a:off x="5498681" y="3727789"/>
            <a:ext cx="1025794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neutral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077ACC-21A3-4A55-A0A5-B53F532544E8}"/>
              </a:ext>
            </a:extLst>
          </p:cNvPr>
          <p:cNvSpPr txBox="1"/>
          <p:nvPr/>
        </p:nvSpPr>
        <p:spPr>
          <a:xfrm>
            <a:off x="7099260" y="3737424"/>
            <a:ext cx="1124026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+ 1% penalty</a:t>
            </a:r>
          </a:p>
        </p:txBody>
      </p:sp>
    </p:spTree>
    <p:extLst>
      <p:ext uri="{BB962C8B-B14F-4D97-AF65-F5344CB8AC3E}">
        <p14:creationId xmlns:p14="http://schemas.microsoft.com/office/powerpoint/2010/main" val="346223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7ECC40-B870-4C2C-8FD1-119031A8FC86}"/>
              </a:ext>
            </a:extLst>
          </p:cNvPr>
          <p:cNvSpPr txBox="1">
            <a:spLocks/>
          </p:cNvSpPr>
          <p:nvPr/>
        </p:nvSpPr>
        <p:spPr>
          <a:xfrm>
            <a:off x="228600" y="-15111"/>
            <a:ext cx="8686800" cy="4273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 more technologies for further reductions in NOx, PM &amp; CO</a:t>
            </a:r>
            <a:r>
              <a:rPr kumimoji="0" lang="en-US" sz="2200" b="1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292C19-8FC2-42F3-88CE-5EEF63ED45F7}"/>
              </a:ext>
            </a:extLst>
          </p:cNvPr>
          <p:cNvGrpSpPr/>
          <p:nvPr/>
        </p:nvGrpSpPr>
        <p:grpSpPr>
          <a:xfrm>
            <a:off x="51349" y="404591"/>
            <a:ext cx="3269741" cy="4658443"/>
            <a:chOff x="178106" y="737252"/>
            <a:chExt cx="3269741" cy="4658443"/>
          </a:xfrm>
        </p:grpSpPr>
        <p:pic>
          <p:nvPicPr>
            <p:cNvPr id="7" name="Picture 22" descr="Diagram&#10;&#10;Description automatically generated">
              <a:extLst>
                <a:ext uri="{FF2B5EF4-FFF2-40B4-BE49-F238E27FC236}">
                  <a16:creationId xmlns:a16="http://schemas.microsoft.com/office/drawing/2014/main" id="{6529A28A-A804-47C7-80C5-53E2AB935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" r="49171"/>
            <a:stretch>
              <a:fillRect/>
            </a:stretch>
          </p:blipFill>
          <p:spPr bwMode="auto">
            <a:xfrm>
              <a:off x="2141625" y="1165435"/>
              <a:ext cx="100742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489436-2F5C-4C88-A4B8-822986CACD8C}"/>
                </a:ext>
              </a:extLst>
            </p:cNvPr>
            <p:cNvSpPr/>
            <p:nvPr/>
          </p:nvSpPr>
          <p:spPr>
            <a:xfrm>
              <a:off x="683105" y="1324731"/>
              <a:ext cx="14585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Electric Heater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&lt; 7 kW</a:t>
              </a:r>
            </a:p>
          </p:txBody>
        </p:sp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68EB92B5-F7B3-467F-8A4A-6072B5098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90" y="2048073"/>
              <a:ext cx="3108258" cy="2834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C3A6CD-8748-4143-B707-C135CDDC4E5B}"/>
                </a:ext>
              </a:extLst>
            </p:cNvPr>
            <p:cNvSpPr txBox="1"/>
            <p:nvPr/>
          </p:nvSpPr>
          <p:spPr>
            <a:xfrm>
              <a:off x="178106" y="4934030"/>
              <a:ext cx="3269741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SWRI, Eaton, Corning Front. Mech.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8:979771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doi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: 10.3389/fmech.2022.979771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46B79E-87C5-4F4E-865A-96BB7FB4635D}"/>
                </a:ext>
              </a:extLst>
            </p:cNvPr>
            <p:cNvSpPr/>
            <p:nvPr/>
          </p:nvSpPr>
          <p:spPr>
            <a:xfrm>
              <a:off x="461341" y="737252"/>
              <a:ext cx="27295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Electrically Heated Catalysts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BFDC90-9B31-45E4-A14A-D8B1770DFB2C}"/>
              </a:ext>
            </a:extLst>
          </p:cNvPr>
          <p:cNvGrpSpPr/>
          <p:nvPr/>
        </p:nvGrpSpPr>
        <p:grpSpPr>
          <a:xfrm>
            <a:off x="3118464" y="397282"/>
            <a:ext cx="2918574" cy="4204087"/>
            <a:chOff x="3323697" y="729943"/>
            <a:chExt cx="2918574" cy="4204087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401C3954-44AF-4573-B269-BF25F17A3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559" y="1179628"/>
              <a:ext cx="928803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FA8463BC-358C-41D0-80DB-5CAA05CB1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714" y="1179628"/>
              <a:ext cx="1341120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89E78-02F2-4F6C-B319-2761C65C2A1C}"/>
                </a:ext>
              </a:extLst>
            </p:cNvPr>
            <p:cNvSpPr/>
            <p:nvPr/>
          </p:nvSpPr>
          <p:spPr>
            <a:xfrm>
              <a:off x="3689037" y="729943"/>
              <a:ext cx="24089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Opposed piston engine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A40917-3DE9-4B0A-B339-23A097093FD1}"/>
                </a:ext>
              </a:extLst>
            </p:cNvPr>
            <p:cNvSpPr txBox="1"/>
            <p:nvPr/>
          </p:nvSpPr>
          <p:spPr>
            <a:xfrm>
              <a:off x="3323697" y="2279453"/>
              <a:ext cx="2918574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Fleet demonstration (Walmart)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890 Miles, &gt; 3 days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Fuel economy 6.7 –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10.8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mpg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EPA 3-Bin Analysis of PEMS data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2031+ EPA proposed low limit met with &gt;50% margin with aged catalysts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D1588E-79E4-4DED-B2CA-715B724D9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0473" y="3928190"/>
              <a:ext cx="2447545" cy="100584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BAF331D-8EF5-471C-8763-F310CE8602D6}"/>
              </a:ext>
            </a:extLst>
          </p:cNvPr>
          <p:cNvSpPr txBox="1"/>
          <p:nvPr/>
        </p:nvSpPr>
        <p:spPr>
          <a:xfrm>
            <a:off x="3207003" y="4653871"/>
            <a:ext cx="2887859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AchatesPower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32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Real World Emissions Workshop, 2022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BF75AB-16FD-433F-B137-D18E28CF917D}"/>
              </a:ext>
            </a:extLst>
          </p:cNvPr>
          <p:cNvGrpSpPr/>
          <p:nvPr/>
        </p:nvGrpSpPr>
        <p:grpSpPr>
          <a:xfrm>
            <a:off x="6203773" y="397282"/>
            <a:ext cx="2750569" cy="4665752"/>
            <a:chOff x="6203773" y="397282"/>
            <a:chExt cx="2750569" cy="466575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AA7730-7E86-4780-8D22-D57576293BFA}"/>
                </a:ext>
              </a:extLst>
            </p:cNvPr>
            <p:cNvSpPr/>
            <p:nvPr/>
          </p:nvSpPr>
          <p:spPr>
            <a:xfrm>
              <a:off x="6224824" y="397282"/>
              <a:ext cx="27295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Ducted Fuel Injection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65698FF-3FCF-456B-B910-F6A6B7D8A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3777" y="832774"/>
              <a:ext cx="1738388" cy="164592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917C31C-D24D-426B-B355-D5143DC94C02}"/>
                </a:ext>
              </a:extLst>
            </p:cNvPr>
            <p:cNvGrpSpPr/>
            <p:nvPr/>
          </p:nvGrpSpPr>
          <p:grpSpPr>
            <a:xfrm>
              <a:off x="6203773" y="2670747"/>
              <a:ext cx="2750569" cy="1930622"/>
              <a:chOff x="5987032" y="3152693"/>
              <a:chExt cx="2750569" cy="193062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2022D18-FEC8-4AF3-9022-25EECB4E6C1D}"/>
                  </a:ext>
                </a:extLst>
              </p:cNvPr>
              <p:cNvGrpSpPr/>
              <p:nvPr/>
            </p:nvGrpSpPr>
            <p:grpSpPr>
              <a:xfrm>
                <a:off x="6038949" y="3152693"/>
                <a:ext cx="2698652" cy="1816090"/>
                <a:chOff x="4045530" y="891582"/>
                <a:chExt cx="2698652" cy="18160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8D1824D-BAC7-4ECE-BC34-8E431923D45D}"/>
                    </a:ext>
                  </a:extLst>
                </p:cNvPr>
                <p:cNvSpPr txBox="1"/>
                <p:nvPr/>
              </p:nvSpPr>
              <p:spPr>
                <a:xfrm>
                  <a:off x="4076396" y="891582"/>
                  <a:ext cx="266778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Four-duct DFI in optical engine @ 1200 rpm</a:t>
                  </a: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652B7D7-A029-4DAC-9D42-212E17390F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r="23317"/>
                <a:stretch/>
              </p:blipFill>
              <p:spPr>
                <a:xfrm>
                  <a:off x="4045530" y="1153192"/>
                  <a:ext cx="2569809" cy="1554480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F28393-96A3-4A32-B900-F8A7986AF494}"/>
                  </a:ext>
                </a:extLst>
              </p:cNvPr>
              <p:cNvSpPr txBox="1"/>
              <p:nvPr/>
            </p:nvSpPr>
            <p:spPr>
              <a:xfrm>
                <a:off x="7667198" y="4806316"/>
                <a:ext cx="100598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NOx (g/kWh)</a:t>
                </a:r>
                <a:endPara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166729E-753C-4558-A5E5-155AC5F41581}"/>
                  </a:ext>
                </a:extLst>
              </p:cNvPr>
              <p:cNvSpPr txBox="1"/>
              <p:nvPr/>
            </p:nvSpPr>
            <p:spPr>
              <a:xfrm rot="16200000">
                <a:off x="5650946" y="4053043"/>
                <a:ext cx="94917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PM (g/kWh)</a:t>
                </a:r>
                <a:endPara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421A0C-280F-477C-B28C-18C0B10DE54F}"/>
                </a:ext>
              </a:extLst>
            </p:cNvPr>
            <p:cNvSpPr txBox="1"/>
            <p:nvPr/>
          </p:nvSpPr>
          <p:spPr>
            <a:xfrm>
              <a:off x="6263287" y="4601369"/>
              <a:ext cx="26525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 defTabSz="685800"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Sandia Natl. Lab </a:t>
              </a:r>
            </a:p>
            <a:p>
              <a:pPr lvl="0" algn="ctr" defTabSz="685800">
                <a:defRPr/>
              </a:pPr>
              <a:r>
                <a:rPr lang="en-US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SAE Int. J. Engines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 13(3):345-362, 2020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66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D0D88D-8756-442A-8F08-F718B315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Heavy duty engines serve diverse vehicle applications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 Decarbonization will require a range of technology solutions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8240" name="Group 138239">
            <a:extLst>
              <a:ext uri="{FF2B5EF4-FFF2-40B4-BE49-F238E27FC236}">
                <a16:creationId xmlns:a16="http://schemas.microsoft.com/office/drawing/2014/main" id="{7031E2CF-0084-486C-95DD-EA5E7F08B160}"/>
              </a:ext>
            </a:extLst>
          </p:cNvPr>
          <p:cNvGrpSpPr/>
          <p:nvPr/>
        </p:nvGrpSpPr>
        <p:grpSpPr>
          <a:xfrm>
            <a:off x="346170" y="856321"/>
            <a:ext cx="7583827" cy="3570145"/>
            <a:chOff x="1183215" y="864517"/>
            <a:chExt cx="7583827" cy="35701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CFCAD8-870C-4ECF-A783-E15C8AB9203C}"/>
                </a:ext>
              </a:extLst>
            </p:cNvPr>
            <p:cNvSpPr txBox="1"/>
            <p:nvPr/>
          </p:nvSpPr>
          <p:spPr>
            <a:xfrm>
              <a:off x="6605522" y="1608899"/>
              <a:ext cx="143242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Regional haul tractor </a:t>
              </a:r>
            </a:p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~ 150 – 300 mi 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Arrow: Striped Right 13">
              <a:extLst>
                <a:ext uri="{FF2B5EF4-FFF2-40B4-BE49-F238E27FC236}">
                  <a16:creationId xmlns:a16="http://schemas.microsoft.com/office/drawing/2014/main" id="{E64922E5-111D-4598-AE3C-F63B7132F074}"/>
                </a:ext>
              </a:extLst>
            </p:cNvPr>
            <p:cNvSpPr/>
            <p:nvPr/>
          </p:nvSpPr>
          <p:spPr>
            <a:xfrm>
              <a:off x="1909042" y="2342456"/>
              <a:ext cx="2057400" cy="137160"/>
            </a:xfrm>
            <a:prstGeom prst="stripedRightArrow">
              <a:avLst/>
            </a:prstGeom>
            <a:gradFill>
              <a:gsLst>
                <a:gs pos="0">
                  <a:srgbClr val="FFD78D"/>
                </a:gs>
                <a:gs pos="75000">
                  <a:srgbClr val="FFD78D"/>
                </a:gs>
                <a:gs pos="100000">
                  <a:srgbClr val="CC6600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6D37D6-08D1-43EB-BCC5-12E4CBA50A88}"/>
                </a:ext>
              </a:extLst>
            </p:cNvPr>
            <p:cNvSpPr txBox="1"/>
            <p:nvPr/>
          </p:nvSpPr>
          <p:spPr>
            <a:xfrm>
              <a:off x="5052105" y="2323386"/>
              <a:ext cx="159070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Vocational ~ 50 – 150 mi 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Arrow: Striped Right 16">
              <a:extLst>
                <a:ext uri="{FF2B5EF4-FFF2-40B4-BE49-F238E27FC236}">
                  <a16:creationId xmlns:a16="http://schemas.microsoft.com/office/drawing/2014/main" id="{FD88AC89-AD40-4C8C-A306-F9E16EE50EEA}"/>
                </a:ext>
              </a:extLst>
            </p:cNvPr>
            <p:cNvSpPr/>
            <p:nvPr/>
          </p:nvSpPr>
          <p:spPr>
            <a:xfrm>
              <a:off x="1909042" y="2919790"/>
              <a:ext cx="2057400" cy="137160"/>
            </a:xfrm>
            <a:prstGeom prst="stripedRightArrow">
              <a:avLst/>
            </a:prstGeom>
            <a:gradFill>
              <a:gsLst>
                <a:gs pos="0">
                  <a:srgbClr val="C7C7C7"/>
                </a:gs>
                <a:gs pos="75000">
                  <a:srgbClr val="C7C7C7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243612-8F28-43FA-8B11-54CC701E60EE}"/>
                </a:ext>
              </a:extLst>
            </p:cNvPr>
            <p:cNvSpPr txBox="1"/>
            <p:nvPr/>
          </p:nvSpPr>
          <p:spPr>
            <a:xfrm>
              <a:off x="4535564" y="2867128"/>
              <a:ext cx="159070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Transit bus ~ 150 mi 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Arrow: Striped Right 18">
              <a:extLst>
                <a:ext uri="{FF2B5EF4-FFF2-40B4-BE49-F238E27FC236}">
                  <a16:creationId xmlns:a16="http://schemas.microsoft.com/office/drawing/2014/main" id="{813FBAF6-38D4-41B9-AE4B-4CB5ECA4A676}"/>
                </a:ext>
              </a:extLst>
            </p:cNvPr>
            <p:cNvSpPr/>
            <p:nvPr/>
          </p:nvSpPr>
          <p:spPr>
            <a:xfrm>
              <a:off x="1909042" y="1432540"/>
              <a:ext cx="6858000" cy="137160"/>
            </a:xfrm>
            <a:prstGeom prst="stripedRightArrow">
              <a:avLst/>
            </a:prstGeom>
            <a:gradFill flip="none" rotWithShape="1">
              <a:gsLst>
                <a:gs pos="0">
                  <a:srgbClr val="A8CE97"/>
                </a:gs>
                <a:gs pos="75000">
                  <a:srgbClr val="A8CE97"/>
                </a:gs>
                <a:gs pos="100000">
                  <a:srgbClr val="006D2C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B3F966-0806-4D3C-AAD6-973BC51C5BA6}"/>
                </a:ext>
              </a:extLst>
            </p:cNvPr>
            <p:cNvSpPr txBox="1"/>
            <p:nvPr/>
          </p:nvSpPr>
          <p:spPr>
            <a:xfrm>
              <a:off x="5959185" y="1188183"/>
              <a:ext cx="2078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Long haul tractor ~ 300 - 500 mi 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Arrow: Striped Right 19">
              <a:extLst>
                <a:ext uri="{FF2B5EF4-FFF2-40B4-BE49-F238E27FC236}">
                  <a16:creationId xmlns:a16="http://schemas.microsoft.com/office/drawing/2014/main" id="{380C0D0A-3CBD-43DB-9EC0-652D9D43B75F}"/>
                </a:ext>
              </a:extLst>
            </p:cNvPr>
            <p:cNvSpPr/>
            <p:nvPr/>
          </p:nvSpPr>
          <p:spPr>
            <a:xfrm>
              <a:off x="1904998" y="3067546"/>
              <a:ext cx="1371600" cy="137160"/>
            </a:xfrm>
            <a:prstGeom prst="stripedRightArrow">
              <a:avLst/>
            </a:prstGeom>
            <a:gradFill>
              <a:gsLst>
                <a:gs pos="0">
                  <a:srgbClr val="F5B296"/>
                </a:gs>
                <a:gs pos="76000">
                  <a:srgbClr val="F5B296"/>
                </a:gs>
                <a:gs pos="100000">
                  <a:srgbClr val="FF5050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8EC487-4D5B-4AD5-9346-FE77486BC45A}"/>
                </a:ext>
              </a:extLst>
            </p:cNvPr>
            <p:cNvSpPr txBox="1"/>
            <p:nvPr/>
          </p:nvSpPr>
          <p:spPr>
            <a:xfrm>
              <a:off x="3988308" y="3185358"/>
              <a:ext cx="137769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School bus ~ 100 mi 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Arrow: Striped Right 21">
              <a:extLst>
                <a:ext uri="{FF2B5EF4-FFF2-40B4-BE49-F238E27FC236}">
                  <a16:creationId xmlns:a16="http://schemas.microsoft.com/office/drawing/2014/main" id="{2357A6DD-0644-4988-AE36-A6D749C29F37}"/>
                </a:ext>
              </a:extLst>
            </p:cNvPr>
            <p:cNvSpPr/>
            <p:nvPr/>
          </p:nvSpPr>
          <p:spPr>
            <a:xfrm>
              <a:off x="1904998" y="3921535"/>
              <a:ext cx="1033272" cy="137160"/>
            </a:xfrm>
            <a:prstGeom prst="stripedRightArrow">
              <a:avLst/>
            </a:prstGeom>
            <a:gradFill>
              <a:gsLst>
                <a:gs pos="0">
                  <a:srgbClr val="99AAD9"/>
                </a:gs>
                <a:gs pos="76000">
                  <a:srgbClr val="99AAD9"/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C93BD2-00BE-4ECF-A56E-48EAEC4692F3}"/>
                </a:ext>
              </a:extLst>
            </p:cNvPr>
            <p:cNvSpPr txBox="1"/>
            <p:nvPr/>
          </p:nvSpPr>
          <p:spPr>
            <a:xfrm>
              <a:off x="3569683" y="3861209"/>
              <a:ext cx="18791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HD pickup / van ~ 50 – 75 mi  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56CD84-F009-42CB-8F3D-51EACFE14713}"/>
                </a:ext>
              </a:extLst>
            </p:cNvPr>
            <p:cNvSpPr txBox="1"/>
            <p:nvPr/>
          </p:nvSpPr>
          <p:spPr>
            <a:xfrm>
              <a:off x="1183215" y="864517"/>
              <a:ext cx="19000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Total in-use ~ 23 million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38242" name="Picture 2" descr="2021 GMC Heavy Duty Trucks in Stock near John Creek GA">
              <a:extLst>
                <a:ext uri="{FF2B5EF4-FFF2-40B4-BE49-F238E27FC236}">
                  <a16:creationId xmlns:a16="http://schemas.microsoft.com/office/drawing/2014/main" id="{E8D4143B-D4C8-481B-BA2C-0295D2E56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44" y="3633741"/>
              <a:ext cx="667622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44" name="Picture 4" descr="Heavy Duty Cargo Van Rental - Business Use - Enterprise Truck Rental">
              <a:extLst>
                <a:ext uri="{FF2B5EF4-FFF2-40B4-BE49-F238E27FC236}">
                  <a16:creationId xmlns:a16="http://schemas.microsoft.com/office/drawing/2014/main" id="{B1B841DE-D10D-4703-AF59-3F198FEBF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742" y="3977462"/>
              <a:ext cx="631941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46" name="Picture 6" descr="First Gear 1:34 Freightliner Waste Management Garbage Truck - 10-3287T for  sale online | eBay">
              <a:extLst>
                <a:ext uri="{FF2B5EF4-FFF2-40B4-BE49-F238E27FC236}">
                  <a16:creationId xmlns:a16="http://schemas.microsoft.com/office/drawing/2014/main" id="{8CB7D147-AAFA-4DF2-AF4A-2DFE20A79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400" y="1982566"/>
              <a:ext cx="607498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52" name="Picture 12" descr="Firetruck Images, Stock Photos &amp; Vectors | Shutterstock">
              <a:extLst>
                <a:ext uri="{FF2B5EF4-FFF2-40B4-BE49-F238E27FC236}">
                  <a16:creationId xmlns:a16="http://schemas.microsoft.com/office/drawing/2014/main" id="{61BBF82D-6EF5-4C99-9736-5827910244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1" b="18810"/>
            <a:stretch/>
          </p:blipFill>
          <p:spPr bwMode="auto">
            <a:xfrm>
              <a:off x="4052773" y="2315320"/>
              <a:ext cx="913001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54" name="Picture 14" descr="Ford Transit Utilimaster Upfit Delivery Van">
              <a:extLst>
                <a:ext uri="{FF2B5EF4-FFF2-40B4-BE49-F238E27FC236}">
                  <a16:creationId xmlns:a16="http://schemas.microsoft.com/office/drawing/2014/main" id="{22743EF0-783D-438C-A7C8-ABC1ACD35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6" t="7775" r="15212" b="12969"/>
            <a:stretch/>
          </p:blipFill>
          <p:spPr bwMode="auto">
            <a:xfrm>
              <a:off x="4626104" y="1944428"/>
              <a:ext cx="652942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56" name="Picture 16" descr="Yellow School Bus Rental &amp; Pricing | Metropolitan Shuttle">
              <a:extLst>
                <a:ext uri="{FF2B5EF4-FFF2-40B4-BE49-F238E27FC236}">
                  <a16:creationId xmlns:a16="http://schemas.microsoft.com/office/drawing/2014/main" id="{E639A3F7-6FFD-4E35-BD63-B3F787661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434" y="3056986"/>
              <a:ext cx="731520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58" name="Picture 18" descr="Bus - Metro Transit">
              <a:extLst>
                <a:ext uri="{FF2B5EF4-FFF2-40B4-BE49-F238E27FC236}">
                  <a16:creationId xmlns:a16="http://schemas.microsoft.com/office/drawing/2014/main" id="{582FDDD8-D6E6-45D3-B112-0B9E3D5A8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919" y="2807358"/>
              <a:ext cx="549639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60" name="Picture 20" descr="Semi Hauling | D&amp;P Construction">
              <a:extLst>
                <a:ext uri="{FF2B5EF4-FFF2-40B4-BE49-F238E27FC236}">
                  <a16:creationId xmlns:a16="http://schemas.microsoft.com/office/drawing/2014/main" id="{11EEA383-3C50-4F2C-9A31-F10326155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0726" y="1690946"/>
              <a:ext cx="850952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62" name="Picture 22" descr="EPA Proposes Tougher Emissions Rules to Make Heavy-Duty Trucks Cleaner">
              <a:extLst>
                <a:ext uri="{FF2B5EF4-FFF2-40B4-BE49-F238E27FC236}">
                  <a16:creationId xmlns:a16="http://schemas.microsoft.com/office/drawing/2014/main" id="{32C442DA-97A2-43CD-81C7-B58CDC47C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9" t="33332"/>
            <a:stretch/>
          </p:blipFill>
          <p:spPr bwMode="auto">
            <a:xfrm>
              <a:off x="8037945" y="1053108"/>
              <a:ext cx="70021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rrow: Striped Right 11">
              <a:extLst>
                <a:ext uri="{FF2B5EF4-FFF2-40B4-BE49-F238E27FC236}">
                  <a16:creationId xmlns:a16="http://schemas.microsoft.com/office/drawing/2014/main" id="{C3DD0CB3-4899-4D1F-B5DE-FE4EAA1495CD}"/>
                </a:ext>
              </a:extLst>
            </p:cNvPr>
            <p:cNvSpPr/>
            <p:nvPr/>
          </p:nvSpPr>
          <p:spPr>
            <a:xfrm>
              <a:off x="1909042" y="1633796"/>
              <a:ext cx="4114800" cy="137160"/>
            </a:xfrm>
            <a:prstGeom prst="stripedRightArrow">
              <a:avLst/>
            </a:prstGeom>
            <a:gradFill flip="none" rotWithShape="1">
              <a:gsLst>
                <a:gs pos="0">
                  <a:srgbClr val="A1C0E5"/>
                </a:gs>
                <a:gs pos="75000">
                  <a:srgbClr val="A1C0E5"/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C8AF5C9-39FA-44A6-A910-CAB485A0F7F7}"/>
              </a:ext>
            </a:extLst>
          </p:cNvPr>
          <p:cNvSpPr txBox="1"/>
          <p:nvPr/>
        </p:nvSpPr>
        <p:spPr>
          <a:xfrm>
            <a:off x="8152627" y="3713334"/>
            <a:ext cx="911273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 2b - 3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CE9130-7CAC-49F1-BA90-4895181CE251}"/>
              </a:ext>
            </a:extLst>
          </p:cNvPr>
          <p:cNvSpPr txBox="1"/>
          <p:nvPr/>
        </p:nvSpPr>
        <p:spPr>
          <a:xfrm>
            <a:off x="8155273" y="2160329"/>
            <a:ext cx="911273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 3 - 7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17D202D-93BF-4539-89EE-CBAAB037B370}"/>
              </a:ext>
            </a:extLst>
          </p:cNvPr>
          <p:cNvSpPr txBox="1"/>
          <p:nvPr/>
        </p:nvSpPr>
        <p:spPr>
          <a:xfrm>
            <a:off x="8152627" y="2841744"/>
            <a:ext cx="911273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 7 - 8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5BB51A4-A077-4109-A03B-9E22E885F4DF}"/>
              </a:ext>
            </a:extLst>
          </p:cNvPr>
          <p:cNvSpPr txBox="1"/>
          <p:nvPr/>
        </p:nvSpPr>
        <p:spPr>
          <a:xfrm>
            <a:off x="8155273" y="1338063"/>
            <a:ext cx="911273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 7 - 8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D8D0370-03EE-492B-9810-2FC1E3118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3264" y="4207510"/>
            <a:ext cx="2900736" cy="91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8243" name="TextBox 138242">
            <a:extLst>
              <a:ext uri="{FF2B5EF4-FFF2-40B4-BE49-F238E27FC236}">
                <a16:creationId xmlns:a16="http://schemas.microsoft.com/office/drawing/2014/main" id="{50BBB825-BE07-4467-A086-2A93617A8258}"/>
              </a:ext>
            </a:extLst>
          </p:cNvPr>
          <p:cNvSpPr txBox="1"/>
          <p:nvPr/>
        </p:nvSpPr>
        <p:spPr>
          <a:xfrm>
            <a:off x="5652357" y="4383246"/>
            <a:ext cx="628698" cy="738664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F6E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6DC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</a:t>
            </a:r>
          </a:p>
        </p:txBody>
      </p:sp>
      <p:sp>
        <p:nvSpPr>
          <p:cNvPr id="138245" name="L-Shape 138244">
            <a:extLst>
              <a:ext uri="{FF2B5EF4-FFF2-40B4-BE49-F238E27FC236}">
                <a16:creationId xmlns:a16="http://schemas.microsoft.com/office/drawing/2014/main" id="{7D3BAE43-BC28-4574-9EAA-7177246DA0A9}"/>
              </a:ext>
            </a:extLst>
          </p:cNvPr>
          <p:cNvSpPr/>
          <p:nvPr/>
        </p:nvSpPr>
        <p:spPr>
          <a:xfrm flipH="1">
            <a:off x="5557940" y="1129860"/>
            <a:ext cx="3467860" cy="3992049"/>
          </a:xfrm>
          <a:prstGeom prst="corner">
            <a:avLst>
              <a:gd name="adj1" fmla="val 26242"/>
              <a:gd name="adj2" fmla="val 23248"/>
            </a:avLst>
          </a:prstGeom>
          <a:noFill/>
          <a:ln w="9525">
            <a:solidFill>
              <a:srgbClr val="FF505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17946F-8363-4216-A0A9-CBBFB46BD083}"/>
              </a:ext>
            </a:extLst>
          </p:cNvPr>
          <p:cNvSpPr txBox="1"/>
          <p:nvPr/>
        </p:nvSpPr>
        <p:spPr>
          <a:xfrm>
            <a:off x="8216205" y="665667"/>
            <a:ext cx="78411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Vehicle Class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E72EB3-7C1F-47A5-9583-FFF452E8E744}"/>
              </a:ext>
            </a:extLst>
          </p:cNvPr>
          <p:cNvSpPr txBox="1"/>
          <p:nvPr/>
        </p:nvSpPr>
        <p:spPr>
          <a:xfrm>
            <a:off x="5023681" y="4521745"/>
            <a:ext cx="48486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 type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46B11FF-0383-1125-7BF1-AC95230319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03" y="896485"/>
            <a:ext cx="289833" cy="183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73C41B-0907-4A12-BE43-DEBC6A3893C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299"/>
          <a:stretch/>
        </p:blipFill>
        <p:spPr>
          <a:xfrm>
            <a:off x="93005" y="1115853"/>
            <a:ext cx="1461050" cy="39319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6829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024332-36C4-4B2A-A723-414ED670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48" y="1227272"/>
            <a:ext cx="3642950" cy="3657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18AE07-0BD5-46B5-8B56-6F50B5E2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Vocational and regional delivery trucking is well poised for electrification</a:t>
            </a:r>
            <a:br>
              <a:rPr lang="en-US" dirty="0"/>
            </a:br>
            <a:r>
              <a:rPr lang="en-US" dirty="0"/>
              <a:t>Long-haul – need to address battery weight, charging time, infrastructure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B03E4F-86E6-4DDE-920D-2D165412F41B}"/>
              </a:ext>
            </a:extLst>
          </p:cNvPr>
          <p:cNvSpPr/>
          <p:nvPr/>
        </p:nvSpPr>
        <p:spPr>
          <a:xfrm>
            <a:off x="228600" y="857588"/>
            <a:ext cx="39846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 1MWh battery pack needed for 500+ mile range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7FDF92-E451-45E2-A110-7BE2E62E6D0B}"/>
              </a:ext>
            </a:extLst>
          </p:cNvPr>
          <p:cNvSpPr/>
          <p:nvPr/>
        </p:nvSpPr>
        <p:spPr>
          <a:xfrm rot="18534155">
            <a:off x="2790692" y="1890971"/>
            <a:ext cx="8977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2kWh/mi</a:t>
            </a:r>
            <a:r>
              <a:rPr lang="en-US" sz="1100" baseline="30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8D0A4E-24DA-4AB0-9356-3B9C8F140880}"/>
              </a:ext>
            </a:extLst>
          </p:cNvPr>
          <p:cNvSpPr/>
          <p:nvPr/>
        </p:nvSpPr>
        <p:spPr>
          <a:xfrm>
            <a:off x="163800" y="4832138"/>
            <a:ext cx="395495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aseline="30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</a:t>
            </a:r>
            <a:r>
              <a:rPr lang="en-US" sz="11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2kWh/mi </a:t>
            </a:r>
            <a:r>
              <a:rPr lang="en-US" sz="11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6 </a:t>
            </a:r>
            <a:r>
              <a:rPr lang="en-US" sz="11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hrs</a:t>
            </a:r>
            <a:r>
              <a:rPr lang="en-US" sz="11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overnight depot charging @ 100 kW for 300 mi</a:t>
            </a:r>
            <a:endParaRPr lang="en-US" sz="11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8EC54-F56E-41AB-B633-F8343A07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274" y="1245713"/>
            <a:ext cx="4130638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07C66-0C32-42D9-A904-71CB144C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083" y="3287498"/>
            <a:ext cx="2011093" cy="164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72171-BD85-4EE8-9AC0-CFCBA20D5368}"/>
              </a:ext>
            </a:extLst>
          </p:cNvPr>
          <p:cNvSpPr txBox="1"/>
          <p:nvPr/>
        </p:nvSpPr>
        <p:spPr>
          <a:xfrm>
            <a:off x="5895726" y="3068990"/>
            <a:ext cx="2831526" cy="181588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Case study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Fleet of 100 vocational EV trucks </a:t>
            </a:r>
          </a:p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4.5 MW peak power for immediate (end-of-shift) charging at 100 kW</a:t>
            </a:r>
          </a:p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78 – 86% substations can supply without any upgrades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0F5822-3B1F-43C6-9EE8-2224CF74263F}"/>
              </a:ext>
            </a:extLst>
          </p:cNvPr>
          <p:cNvSpPr/>
          <p:nvPr/>
        </p:nvSpPr>
        <p:spPr>
          <a:xfrm>
            <a:off x="4259787" y="857588"/>
            <a:ext cx="4655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Charging infrastructure will have to be developed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5D95E7-79D2-4CF0-9ADB-88E86E56A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59" y="1312612"/>
            <a:ext cx="485139" cy="6400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8ADB2D7-124E-46CD-BB10-563F8E472ADF}"/>
              </a:ext>
            </a:extLst>
          </p:cNvPr>
          <p:cNvSpPr/>
          <p:nvPr/>
        </p:nvSpPr>
        <p:spPr>
          <a:xfrm>
            <a:off x="3390296" y="1922036"/>
            <a:ext cx="9683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MW charging needed</a:t>
            </a:r>
            <a:endParaRPr lang="en-US" sz="11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F1BBE-75DA-451F-942A-95C57199CBE5}"/>
              </a:ext>
            </a:extLst>
          </p:cNvPr>
          <p:cNvSpPr txBox="1"/>
          <p:nvPr/>
        </p:nvSpPr>
        <p:spPr>
          <a:xfrm>
            <a:off x="4657299" y="4832138"/>
            <a:ext cx="377360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NREL 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https://doi.org/10.1038/s41560-021-00855-0</a:t>
            </a:r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3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ED5E2D-4A18-43F4-BD84-8DC0F6C8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Battery raw materials could be a bottleneck for EVs in the next few years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0AA56-CC7D-4D34-9241-D89001292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1" y="1101422"/>
            <a:ext cx="3172844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DBA4D-C2A0-46FB-8EE2-F5AE03A5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194" y="1101422"/>
            <a:ext cx="2995449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39EBC-2039-44A6-84C2-ED7BBF5AED36}"/>
              </a:ext>
            </a:extLst>
          </p:cNvPr>
          <p:cNvSpPr txBox="1"/>
          <p:nvPr/>
        </p:nvSpPr>
        <p:spPr>
          <a:xfrm>
            <a:off x="228600" y="4292932"/>
            <a:ext cx="6219093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Assumptions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Avg. battery pack sizes – 50 kWh in China, 60 kWh in Europe, 75 kWh in 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Vehicle sales flat in US and grow at 0.5% per year in all other regions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separation of PHEV and BEV for simplicity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1CF9B-BDB0-4DD2-8BFF-0A62F668B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660" y="653652"/>
            <a:ext cx="498537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5488D-5F13-4196-80B6-CF8287CE1D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639" b="31250"/>
          <a:stretch/>
        </p:blipFill>
        <p:spPr>
          <a:xfrm>
            <a:off x="757166" y="622682"/>
            <a:ext cx="633047" cy="2286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65B33-4100-44FD-B641-C55434CF2B9B}"/>
              </a:ext>
            </a:extLst>
          </p:cNvPr>
          <p:cNvSpPr txBox="1"/>
          <p:nvPr/>
        </p:nvSpPr>
        <p:spPr>
          <a:xfrm>
            <a:off x="1354366" y="581033"/>
            <a:ext cx="1884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 share (light-duty)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A8132-DDB5-4AFD-A3CB-973B1069B856}"/>
              </a:ext>
            </a:extLst>
          </p:cNvPr>
          <p:cNvSpPr txBox="1"/>
          <p:nvPr/>
        </p:nvSpPr>
        <p:spPr>
          <a:xfrm>
            <a:off x="4146982" y="560698"/>
            <a:ext cx="2083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Battery demand for LD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1709EB-0A55-46E7-9A08-3A3B0CCBEA38}"/>
              </a:ext>
            </a:extLst>
          </p:cNvPr>
          <p:cNvSpPr txBox="1"/>
          <p:nvPr/>
        </p:nvSpPr>
        <p:spPr>
          <a:xfrm>
            <a:off x="4051737" y="1939170"/>
            <a:ext cx="863163" cy="43088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Global capacity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4862B50-C476-4931-B40F-4F47DC1C99D0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3861878" y="2655162"/>
            <a:ext cx="906546" cy="336336"/>
          </a:xfrm>
          <a:prstGeom prst="bentConnector3">
            <a:avLst>
              <a:gd name="adj1" fmla="val 13576"/>
            </a:avLst>
          </a:prstGeom>
          <a:ln w="6350">
            <a:solidFill>
              <a:srgbClr val="7030A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8666D08-68A3-47A7-8E0D-B8AE80FC4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93" t="6597" r="11635" b="29190"/>
          <a:stretch/>
        </p:blipFill>
        <p:spPr>
          <a:xfrm>
            <a:off x="6426921" y="3428047"/>
            <a:ext cx="2506630" cy="1069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BC53D5-1596-447E-A4AD-2352D173B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643" y="1511210"/>
            <a:ext cx="2514601" cy="100584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3480E07-02BB-450D-9876-DCE25C23E822}"/>
              </a:ext>
            </a:extLst>
          </p:cNvPr>
          <p:cNvSpPr/>
          <p:nvPr/>
        </p:nvSpPr>
        <p:spPr>
          <a:xfrm>
            <a:off x="4110406" y="3276600"/>
            <a:ext cx="73152" cy="7315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9F3705-8529-452D-ABE2-9017189DBEF5}"/>
              </a:ext>
            </a:extLst>
          </p:cNvPr>
          <p:cNvSpPr/>
          <p:nvPr/>
        </p:nvSpPr>
        <p:spPr>
          <a:xfrm>
            <a:off x="4369452" y="2973357"/>
            <a:ext cx="73152" cy="73152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7307EACB-3373-471C-81D9-09EE65425009}"/>
              </a:ext>
            </a:extLst>
          </p:cNvPr>
          <p:cNvCxnSpPr>
            <a:cxnSpLocks/>
            <a:stCxn id="16" idx="2"/>
            <a:endCxn id="31" idx="0"/>
          </p:cNvCxnSpPr>
          <p:nvPr/>
        </p:nvCxnSpPr>
        <p:spPr>
          <a:xfrm rot="5400000">
            <a:off x="4143024" y="2633062"/>
            <a:ext cx="603300" cy="77291"/>
          </a:xfrm>
          <a:prstGeom prst="bentConnector3">
            <a:avLst>
              <a:gd name="adj1" fmla="val 50000"/>
            </a:avLst>
          </a:prstGeom>
          <a:ln w="6350">
            <a:solidFill>
              <a:srgbClr val="7030A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row: Up 37">
            <a:extLst>
              <a:ext uri="{FF2B5EF4-FFF2-40B4-BE49-F238E27FC236}">
                <a16:creationId xmlns:a16="http://schemas.microsoft.com/office/drawing/2014/main" id="{C1134350-F6D9-401A-B636-AE9CD53FF5A0}"/>
              </a:ext>
            </a:extLst>
          </p:cNvPr>
          <p:cNvSpPr/>
          <p:nvPr/>
        </p:nvSpPr>
        <p:spPr>
          <a:xfrm>
            <a:off x="5383163" y="1434815"/>
            <a:ext cx="196719" cy="212457"/>
          </a:xfrm>
          <a:prstGeom prst="upArrow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6716F-6458-4EAE-8928-55903E02D7AF}"/>
              </a:ext>
            </a:extLst>
          </p:cNvPr>
          <p:cNvSpPr txBox="1"/>
          <p:nvPr/>
        </p:nvSpPr>
        <p:spPr>
          <a:xfrm>
            <a:off x="4110406" y="972403"/>
            <a:ext cx="195697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HD, consumer electronics, energy storage 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0BFCB-53D7-4246-86C1-CB1A8750EE20}"/>
              </a:ext>
            </a:extLst>
          </p:cNvPr>
          <p:cNvSpPr txBox="1"/>
          <p:nvPr/>
        </p:nvSpPr>
        <p:spPr>
          <a:xfrm>
            <a:off x="6470656" y="968940"/>
            <a:ext cx="235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Future needs for EU alone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 : 36X   Ni : 2X   Co : 4X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5DC620-2AEF-4B4A-AE92-BFA8CD8F30EE}"/>
              </a:ext>
            </a:extLst>
          </p:cNvPr>
          <p:cNvSpPr txBox="1"/>
          <p:nvPr/>
        </p:nvSpPr>
        <p:spPr>
          <a:xfrm>
            <a:off x="6209575" y="2604819"/>
            <a:ext cx="2924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Metals for Clean Energy: Pathways to solving Europe’s raw materials challenge”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Eurometaux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2022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157310-143B-4F74-9259-1245CB69244A}"/>
              </a:ext>
            </a:extLst>
          </p:cNvPr>
          <p:cNvSpPr txBox="1"/>
          <p:nvPr/>
        </p:nvSpPr>
        <p:spPr>
          <a:xfrm>
            <a:off x="6426921" y="3156229"/>
            <a:ext cx="2563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Mines cannot be built overnight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Arrow: Up 43">
            <a:extLst>
              <a:ext uri="{FF2B5EF4-FFF2-40B4-BE49-F238E27FC236}">
                <a16:creationId xmlns:a16="http://schemas.microsoft.com/office/drawing/2014/main" id="{97A2C081-6A9E-4238-8DA7-E91CEEAA4CA8}"/>
              </a:ext>
            </a:extLst>
          </p:cNvPr>
          <p:cNvSpPr/>
          <p:nvPr/>
        </p:nvSpPr>
        <p:spPr>
          <a:xfrm rot="10800000">
            <a:off x="5383164" y="1864210"/>
            <a:ext cx="196719" cy="149920"/>
          </a:xfrm>
          <a:prstGeom prst="upArrow">
            <a:avLst/>
          </a:prstGeom>
          <a:gradFill flip="none" rotWithShape="1">
            <a:gsLst>
              <a:gs pos="0">
                <a:srgbClr val="4E8048"/>
              </a:gs>
              <a:gs pos="50000">
                <a:srgbClr val="339933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7CEAA5-5D95-4EF3-BFAD-37E4D3CB5753}"/>
              </a:ext>
            </a:extLst>
          </p:cNvPr>
          <p:cNvSpPr txBox="1"/>
          <p:nvPr/>
        </p:nvSpPr>
        <p:spPr>
          <a:xfrm>
            <a:off x="5111958" y="2035433"/>
            <a:ext cx="1344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Recycling, new chemistries, smaller batteries…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6263E3-7133-4550-86B4-C13AD4E0F700}"/>
              </a:ext>
            </a:extLst>
          </p:cNvPr>
          <p:cNvSpPr txBox="1"/>
          <p:nvPr/>
        </p:nvSpPr>
        <p:spPr>
          <a:xfrm>
            <a:off x="6745022" y="560698"/>
            <a:ext cx="20941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Raw materials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3FC589-CA71-4DB0-89FE-18BAFA4E39A9}"/>
              </a:ext>
            </a:extLst>
          </p:cNvPr>
          <p:cNvSpPr txBox="1"/>
          <p:nvPr/>
        </p:nvSpPr>
        <p:spPr>
          <a:xfrm>
            <a:off x="8674079" y="4497388"/>
            <a:ext cx="38832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8C97B3-1C53-43D5-825E-8D0136F10ABB}"/>
              </a:ext>
            </a:extLst>
          </p:cNvPr>
          <p:cNvSpPr txBox="1"/>
          <p:nvPr/>
        </p:nvSpPr>
        <p:spPr>
          <a:xfrm>
            <a:off x="6390643" y="4731313"/>
            <a:ext cx="25999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Years for mine development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C0799B-2EA9-4420-8924-763A5DBF91C6}"/>
              </a:ext>
            </a:extLst>
          </p:cNvPr>
          <p:cNvSpPr txBox="1"/>
          <p:nvPr/>
        </p:nvSpPr>
        <p:spPr>
          <a:xfrm>
            <a:off x="7665355" y="4497388"/>
            <a:ext cx="38832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A0825D-B963-4893-882A-105BA91118FB}"/>
              </a:ext>
            </a:extLst>
          </p:cNvPr>
          <p:cNvSpPr txBox="1"/>
          <p:nvPr/>
        </p:nvSpPr>
        <p:spPr>
          <a:xfrm>
            <a:off x="6634777" y="4497387"/>
            <a:ext cx="38832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Longer-Lived Lithium-Metal Battery Marks Step Forward for Electric Vehicles  | PNNL">
            <a:extLst>
              <a:ext uri="{FF2B5EF4-FFF2-40B4-BE49-F238E27FC236}">
                <a16:creationId xmlns:a16="http://schemas.microsoft.com/office/drawing/2014/main" id="{D49063EF-B43D-4C27-B83A-3D8B99F1A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b="5926"/>
          <a:stretch/>
        </p:blipFill>
        <p:spPr bwMode="auto">
          <a:xfrm>
            <a:off x="6823725" y="649123"/>
            <a:ext cx="320765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318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18AE07-0BD5-46B5-8B56-6F50B5E2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fuel cell vehicles are suited for long-haul (range, quick refueling)</a:t>
            </a:r>
            <a:br>
              <a:rPr lang="en-US" dirty="0"/>
            </a:br>
            <a:r>
              <a:rPr lang="en-US" dirty="0"/>
              <a:t>Need to address green H</a:t>
            </a:r>
            <a:r>
              <a:rPr lang="en-US" baseline="-25000" dirty="0"/>
              <a:t>2</a:t>
            </a:r>
            <a:r>
              <a:rPr lang="en-US" dirty="0"/>
              <a:t> availability and infrastructure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6C6AF4-FC75-4E8B-806D-E37711F3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59188"/>
            <a:ext cx="4364181" cy="3200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4BE3796-490F-4515-8BB4-5313FAA507A9}"/>
              </a:ext>
            </a:extLst>
          </p:cNvPr>
          <p:cNvSpPr txBox="1"/>
          <p:nvPr/>
        </p:nvSpPr>
        <p:spPr>
          <a:xfrm>
            <a:off x="502200" y="1160282"/>
            <a:ext cx="3895200" cy="246221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fontAlgn="b"/>
            <a:r>
              <a:rPr lang="en-US" sz="10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000" u="none" strike="noStrike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density (g/L)                </a:t>
            </a:r>
            <a:r>
              <a:rPr lang="en-US" sz="1000" u="none" strike="noStrike" dirty="0">
                <a:solidFill>
                  <a:srgbClr val="C4981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0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1000" u="none" strike="noStrike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US" sz="10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1000" u="none" strike="noStrike" dirty="0">
                <a:solidFill>
                  <a:srgbClr val="CD733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en-US" sz="10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00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sz="10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lang="en-US" sz="1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FCE9A-BBB4-4B33-B03A-D7A3954C1DD9}"/>
              </a:ext>
            </a:extLst>
          </p:cNvPr>
          <p:cNvSpPr txBox="1"/>
          <p:nvPr/>
        </p:nvSpPr>
        <p:spPr>
          <a:xfrm>
            <a:off x="4572000" y="1359188"/>
            <a:ext cx="4343401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We will need a lot of (green) H</a:t>
            </a:r>
            <a:r>
              <a: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~ 0.5M long-haul trucks (25% of fleet today) running 350 mi per day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annual requirement =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500,000 x 350mi x 365 day/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x 0.144 kg-H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/mi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9.2M tons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 total H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demand today is 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10M tons per year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(NREL), almost all made from fossil fuels</a:t>
            </a:r>
          </a:p>
        </p:txBody>
      </p:sp>
    </p:spTree>
    <p:extLst>
      <p:ext uri="{BB962C8B-B14F-4D97-AF65-F5344CB8AC3E}">
        <p14:creationId xmlns:p14="http://schemas.microsoft.com/office/powerpoint/2010/main" val="321242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3AD4-1430-4396-A319-5AA6C31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7792"/>
            <a:ext cx="8686800" cy="685800"/>
          </a:xfrm>
        </p:spPr>
        <p:txBody>
          <a:bodyPr/>
          <a:lstStyle/>
          <a:p>
            <a:r>
              <a:rPr lang="en-US" dirty="0"/>
              <a:t>How much can we improve the internal combustion engine 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283631-25DC-40FA-9007-5F7FA4E3D029}"/>
              </a:ext>
            </a:extLst>
          </p:cNvPr>
          <p:cNvSpPr/>
          <p:nvPr/>
        </p:nvSpPr>
        <p:spPr>
          <a:xfrm>
            <a:off x="159077" y="4425622"/>
            <a:ext cx="5479037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Navistar, Book chapter in “Alternative Fuels and Advanced Vehicle Technologies for Improved Environmental Performance”, 2014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10.1533/9780857097422.2.225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C78D58-7A09-4D9E-A085-9151746B9070}"/>
              </a:ext>
            </a:extLst>
          </p:cNvPr>
          <p:cNvGrpSpPr/>
          <p:nvPr/>
        </p:nvGrpSpPr>
        <p:grpSpPr>
          <a:xfrm>
            <a:off x="252439" y="1003581"/>
            <a:ext cx="5445660" cy="3537580"/>
            <a:chOff x="1402461" y="1101242"/>
            <a:chExt cx="5445660" cy="353758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F7E3981-625E-472E-8D1C-261B630EF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4472" y="1101242"/>
              <a:ext cx="5169856" cy="3200677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86F1FB-B4CD-42B1-B6DE-0CEC75922A61}"/>
                </a:ext>
              </a:extLst>
            </p:cNvPr>
            <p:cNvSpPr/>
            <p:nvPr/>
          </p:nvSpPr>
          <p:spPr>
            <a:xfrm>
              <a:off x="6414171" y="1924172"/>
              <a:ext cx="322857" cy="117744"/>
            </a:xfrm>
            <a:prstGeom prst="rect">
              <a:avLst/>
            </a:prstGeom>
            <a:gradFill flip="none" rotWithShape="1">
              <a:gsLst>
                <a:gs pos="2500">
                  <a:srgbClr val="4472C4"/>
                </a:gs>
                <a:gs pos="20000">
                  <a:srgbClr val="70AD47">
                    <a:lumMod val="0"/>
                    <a:lumOff val="100000"/>
                  </a:srgbClr>
                </a:gs>
                <a:gs pos="83000">
                  <a:srgbClr val="70AD47">
                    <a:lumMod val="0"/>
                    <a:lumOff val="100000"/>
                  </a:srgbClr>
                </a:gs>
                <a:gs pos="100000">
                  <a:srgbClr val="4472C4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146B26-43A8-4BCA-B959-A515DA535C95}"/>
                </a:ext>
              </a:extLst>
            </p:cNvPr>
            <p:cNvSpPr txBox="1"/>
            <p:nvPr/>
          </p:nvSpPr>
          <p:spPr>
            <a:xfrm rot="16200000">
              <a:off x="168726" y="2410947"/>
              <a:ext cx="2836802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Brake Thermal Efficiency (%)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3BBD2B-3EC2-4129-8989-3359D61164E5}"/>
                </a:ext>
              </a:extLst>
            </p:cNvPr>
            <p:cNvSpPr txBox="1"/>
            <p:nvPr/>
          </p:nvSpPr>
          <p:spPr>
            <a:xfrm>
              <a:off x="1709690" y="4046042"/>
              <a:ext cx="55015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1960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B8EE4B-2B7A-4A20-95A5-60C4B6AD5C70}"/>
                </a:ext>
              </a:extLst>
            </p:cNvPr>
            <p:cNvSpPr txBox="1"/>
            <p:nvPr/>
          </p:nvSpPr>
          <p:spPr>
            <a:xfrm>
              <a:off x="2481605" y="4041370"/>
              <a:ext cx="55015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1970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A13752-2F62-43CE-89D1-C63F7B300F22}"/>
                </a:ext>
              </a:extLst>
            </p:cNvPr>
            <p:cNvSpPr txBox="1"/>
            <p:nvPr/>
          </p:nvSpPr>
          <p:spPr>
            <a:xfrm>
              <a:off x="3245753" y="4034984"/>
              <a:ext cx="55015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1980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D5C23D-8EB1-42FF-AF71-9FD9B5C8FC2D}"/>
                </a:ext>
              </a:extLst>
            </p:cNvPr>
            <p:cNvSpPr txBox="1"/>
            <p:nvPr/>
          </p:nvSpPr>
          <p:spPr>
            <a:xfrm>
              <a:off x="4008217" y="4042878"/>
              <a:ext cx="55015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0975CEE-D4EE-42DA-AD71-ED8A9EFB0AFC}"/>
                </a:ext>
              </a:extLst>
            </p:cNvPr>
            <p:cNvSpPr txBox="1"/>
            <p:nvPr/>
          </p:nvSpPr>
          <p:spPr>
            <a:xfrm>
              <a:off x="4780132" y="4038206"/>
              <a:ext cx="55015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DFF7145-089C-48E7-A7E0-A38FD4AFE9B1}"/>
                </a:ext>
              </a:extLst>
            </p:cNvPr>
            <p:cNvSpPr txBox="1"/>
            <p:nvPr/>
          </p:nvSpPr>
          <p:spPr>
            <a:xfrm>
              <a:off x="5544280" y="4031820"/>
              <a:ext cx="55015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3C96AC2-BC9B-4FE7-99C4-59951D3D273A}"/>
                </a:ext>
              </a:extLst>
            </p:cNvPr>
            <p:cNvSpPr txBox="1"/>
            <p:nvPr/>
          </p:nvSpPr>
          <p:spPr>
            <a:xfrm>
              <a:off x="6297970" y="4034984"/>
              <a:ext cx="550151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B09758-4BAB-494F-B116-8D2D9E6A3F9F}"/>
                </a:ext>
              </a:extLst>
            </p:cNvPr>
            <p:cNvSpPr txBox="1"/>
            <p:nvPr/>
          </p:nvSpPr>
          <p:spPr>
            <a:xfrm>
              <a:off x="3990086" y="4269490"/>
              <a:ext cx="586507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Year</a:t>
              </a:r>
            </a:p>
          </p:txBody>
        </p:sp>
      </p:grp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C9C7B76A-D75A-49FB-9A3A-557E732FB180}"/>
              </a:ext>
            </a:extLst>
          </p:cNvPr>
          <p:cNvSpPr/>
          <p:nvPr/>
        </p:nvSpPr>
        <p:spPr>
          <a:xfrm>
            <a:off x="5353173" y="1313296"/>
            <a:ext cx="137160" cy="137160"/>
          </a:xfrm>
          <a:prstGeom prst="triangle">
            <a:avLst/>
          </a:prstGeom>
          <a:solidFill>
            <a:srgbClr val="78B151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3B875D-B1E1-4AB2-A868-02DE4C882057}"/>
              </a:ext>
            </a:extLst>
          </p:cNvPr>
          <p:cNvSpPr txBox="1"/>
          <p:nvPr/>
        </p:nvSpPr>
        <p:spPr>
          <a:xfrm>
            <a:off x="5412472" y="1108472"/>
            <a:ext cx="124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 2 target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D5C037D-8F57-47C1-A007-5E7025AA5D15}"/>
              </a:ext>
            </a:extLst>
          </p:cNvPr>
          <p:cNvCxnSpPr>
            <a:cxnSpLocks/>
          </p:cNvCxnSpPr>
          <p:nvPr/>
        </p:nvCxnSpPr>
        <p:spPr>
          <a:xfrm>
            <a:off x="4621482" y="2227473"/>
            <a:ext cx="435477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208982-2104-4377-8D7E-FBD1F2517CD2}"/>
              </a:ext>
            </a:extLst>
          </p:cNvPr>
          <p:cNvCxnSpPr>
            <a:cxnSpLocks/>
          </p:cNvCxnSpPr>
          <p:nvPr/>
        </p:nvCxnSpPr>
        <p:spPr>
          <a:xfrm>
            <a:off x="5638114" y="1396383"/>
            <a:ext cx="3338146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3EE668F-EBDB-422C-A83A-6F264786FC62}"/>
              </a:ext>
            </a:extLst>
          </p:cNvPr>
          <p:cNvSpPr txBox="1"/>
          <p:nvPr/>
        </p:nvSpPr>
        <p:spPr>
          <a:xfrm>
            <a:off x="6947982" y="2265574"/>
            <a:ext cx="195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 baseline : 5.8 mpg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107A8A-6940-4779-B7CC-FC54AB846F4D}"/>
              </a:ext>
            </a:extLst>
          </p:cNvPr>
          <p:cNvSpPr txBox="1"/>
          <p:nvPr/>
        </p:nvSpPr>
        <p:spPr>
          <a:xfrm>
            <a:off x="6988904" y="1078607"/>
            <a:ext cx="2028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ST2 : 14 mpg (projected)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1623C2-1193-4204-8891-D9A3EE7A56A3}"/>
              </a:ext>
            </a:extLst>
          </p:cNvPr>
          <p:cNvSpPr txBox="1"/>
          <p:nvPr/>
        </p:nvSpPr>
        <p:spPr>
          <a:xfrm>
            <a:off x="6947982" y="1721250"/>
            <a:ext cx="2028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production: 9 mpg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711DD0B-620B-4B2D-A26D-2E1197D6FE51}"/>
              </a:ext>
            </a:extLst>
          </p:cNvPr>
          <p:cNvSpPr txBox="1"/>
          <p:nvPr/>
        </p:nvSpPr>
        <p:spPr>
          <a:xfrm>
            <a:off x="6697268" y="-9402"/>
            <a:ext cx="2444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 =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SuperTruck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(DOE program)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F70ED2-02D8-4790-97BA-2D1355C88109}"/>
              </a:ext>
            </a:extLst>
          </p:cNvPr>
          <p:cNvSpPr txBox="1"/>
          <p:nvPr/>
        </p:nvSpPr>
        <p:spPr>
          <a:xfrm>
            <a:off x="7001846" y="1405549"/>
            <a:ext cx="2028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-35% fuel consumption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1F214A9-0EA8-4EDA-A88E-C9106B7C0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102" y="1724692"/>
            <a:ext cx="949948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FB85557E-8B42-43AC-912D-3B8DF342811C}"/>
              </a:ext>
            </a:extLst>
          </p:cNvPr>
          <p:cNvSpPr/>
          <p:nvPr/>
        </p:nvSpPr>
        <p:spPr>
          <a:xfrm>
            <a:off x="5337946" y="1837532"/>
            <a:ext cx="182880" cy="182880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9886119-57D7-4835-9817-9C414102B33D}"/>
              </a:ext>
            </a:extLst>
          </p:cNvPr>
          <p:cNvSpPr/>
          <p:nvPr/>
        </p:nvSpPr>
        <p:spPr>
          <a:xfrm>
            <a:off x="5587006" y="2906440"/>
            <a:ext cx="2975495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Daimler, 42</a:t>
            </a:r>
            <a:r>
              <a:rPr lang="en-US" sz="10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Intl. Vienna Motor Symposium, 2021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488EB52-24D9-4CE6-BF78-25060E905898}"/>
              </a:ext>
            </a:extLst>
          </p:cNvPr>
          <p:cNvSpPr/>
          <p:nvPr/>
        </p:nvSpPr>
        <p:spPr>
          <a:xfrm>
            <a:off x="5580095" y="2684615"/>
            <a:ext cx="165250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Detroit DD15 : BTE 48%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6B6F05-EC1D-49E2-B13D-08C038D4ED9F}"/>
              </a:ext>
            </a:extLst>
          </p:cNvPr>
          <p:cNvSpPr txBox="1"/>
          <p:nvPr/>
        </p:nvSpPr>
        <p:spPr>
          <a:xfrm>
            <a:off x="5615102" y="3138301"/>
            <a:ext cx="2975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3.4% lower fuel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Meets 2024 GHG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Compliance to 435,000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NOx reduction by 60% on FTP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504A0B5-5455-4BE1-BD5D-9A8CBD082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932" y="4094433"/>
            <a:ext cx="11254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46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2C67-9380-4DF1-B4F8-928D8016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92" y="181292"/>
            <a:ext cx="3004221" cy="685800"/>
          </a:xfrm>
        </p:spPr>
        <p:txBody>
          <a:bodyPr/>
          <a:lstStyle/>
          <a:p>
            <a:r>
              <a:rPr lang="en-US" dirty="0"/>
              <a:t>Super-Truck II : 55% BTE &amp; 2X freight efficiency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6F521-DF53-43DF-8274-1A4B63766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43400">
            <a:off x="3401545" y="1798764"/>
            <a:ext cx="2560542" cy="22861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6E1B87-66BD-486A-BF1A-53BE559A1526}"/>
              </a:ext>
            </a:extLst>
          </p:cNvPr>
          <p:cNvSpPr/>
          <p:nvPr/>
        </p:nvSpPr>
        <p:spPr>
          <a:xfrm>
            <a:off x="4048088" y="2300828"/>
            <a:ext cx="1280160" cy="1280160"/>
          </a:xfrm>
          <a:prstGeom prst="ellipse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SuperTruck2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55% BTE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 freight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494A87CB-98A6-4345-AE61-003CEDC4DFDE}"/>
              </a:ext>
            </a:extLst>
          </p:cNvPr>
          <p:cNvSpPr/>
          <p:nvPr/>
        </p:nvSpPr>
        <p:spPr>
          <a:xfrm>
            <a:off x="3545167" y="1797908"/>
            <a:ext cx="2286000" cy="2286000"/>
          </a:xfrm>
          <a:prstGeom prst="donut">
            <a:avLst>
              <a:gd name="adj" fmla="val 5183"/>
            </a:avLst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2235B-1147-4F32-BF80-980B418AD739}"/>
              </a:ext>
            </a:extLst>
          </p:cNvPr>
          <p:cNvSpPr txBox="1"/>
          <p:nvPr/>
        </p:nvSpPr>
        <p:spPr>
          <a:xfrm>
            <a:off x="2665363" y="270238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453A4-88F6-45F9-A40D-EC24F9E72055}"/>
              </a:ext>
            </a:extLst>
          </p:cNvPr>
          <p:cNvSpPr txBox="1"/>
          <p:nvPr/>
        </p:nvSpPr>
        <p:spPr>
          <a:xfrm>
            <a:off x="5730448" y="3045397"/>
            <a:ext cx="342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TRANSMISSION, ELECTRIFICATION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70932-3CEA-485B-A78D-527317D16792}"/>
              </a:ext>
            </a:extLst>
          </p:cNvPr>
          <p:cNvSpPr txBox="1"/>
          <p:nvPr/>
        </p:nvSpPr>
        <p:spPr>
          <a:xfrm>
            <a:off x="4983651" y="161670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4345D-9AAE-4C90-8CA9-74B64309575E}"/>
              </a:ext>
            </a:extLst>
          </p:cNvPr>
          <p:cNvSpPr txBox="1"/>
          <p:nvPr/>
        </p:nvSpPr>
        <p:spPr>
          <a:xfrm>
            <a:off x="182772" y="1033661"/>
            <a:ext cx="28024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combustion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CR + 0.3 – 0.8 BTE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Thermal barrier coatings  - 1 % BSFC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friction +0.5% BTE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2361F-DAD5-43E7-88BF-8015F502A8EE}"/>
              </a:ext>
            </a:extLst>
          </p:cNvPr>
          <p:cNvSpPr txBox="1"/>
          <p:nvPr/>
        </p:nvSpPr>
        <p:spPr>
          <a:xfrm>
            <a:off x="185591" y="2066429"/>
            <a:ext cx="23207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air handling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EGR pump (+0.9 BTE)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Miller cycle LIVC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efficiency turbochargers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EFF43-4578-4F61-BD05-22514BD5A759}"/>
              </a:ext>
            </a:extLst>
          </p:cNvPr>
          <p:cNvSpPr txBox="1"/>
          <p:nvPr/>
        </p:nvSpPr>
        <p:spPr>
          <a:xfrm>
            <a:off x="95192" y="4067175"/>
            <a:ext cx="1897699" cy="984885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heat recovery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+3 – 4.5% BTE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ORC with cyclopentane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entry turbine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63A92-C92B-4CF0-8FDD-57A49068226E}"/>
              </a:ext>
            </a:extLst>
          </p:cNvPr>
          <p:cNvSpPr txBox="1"/>
          <p:nvPr/>
        </p:nvSpPr>
        <p:spPr>
          <a:xfrm>
            <a:off x="100761" y="3026773"/>
            <a:ext cx="262886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after-treatment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design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cc-SCR, high cell density, thin wall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33BE68-B6B3-456B-8078-18139EF9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34" y="1987506"/>
            <a:ext cx="731520" cy="5592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39B387-AD30-437D-8AB0-70833D39185E}"/>
              </a:ext>
            </a:extLst>
          </p:cNvPr>
          <p:cNvSpPr txBox="1"/>
          <p:nvPr/>
        </p:nvSpPr>
        <p:spPr>
          <a:xfrm>
            <a:off x="3021549" y="2207490"/>
            <a:ext cx="542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21E4D4-D024-4334-BAFC-4FD6BE238484}"/>
              </a:ext>
            </a:extLst>
          </p:cNvPr>
          <p:cNvSpPr txBox="1"/>
          <p:nvPr/>
        </p:nvSpPr>
        <p:spPr>
          <a:xfrm>
            <a:off x="5810540" y="3374661"/>
            <a:ext cx="3234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48V mild hybridization, 7 – 15 kWh Li-ion battery. Electrification: HVAC, P-steering, coolant pumps, CAC, e-hoteling, etc.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25021-F70B-4710-ACF7-56658B0639DB}"/>
              </a:ext>
            </a:extLst>
          </p:cNvPr>
          <p:cNvSpPr txBox="1"/>
          <p:nvPr/>
        </p:nvSpPr>
        <p:spPr>
          <a:xfrm>
            <a:off x="5831012" y="988857"/>
            <a:ext cx="334273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 reduction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Navistar: ~ 4,000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(trailer, frame)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Cummins: ~4,700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 trailer solar panels)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PACCAR: 28%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Aerodynamics &amp; tires </a:t>
            </a:r>
          </a:p>
          <a:p>
            <a:pPr lvl="0" defTabSz="45720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 drag reduced by ~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~60% by NAV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Kenworth, Cummins, PACCAR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Rolling R : NAV 22% ↓, Cummins 33% ↓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469E53-0809-4CE0-9A57-FA7743DCA401}"/>
              </a:ext>
            </a:extLst>
          </p:cNvPr>
          <p:cNvSpPr/>
          <p:nvPr/>
        </p:nvSpPr>
        <p:spPr>
          <a:xfrm>
            <a:off x="3417019" y="4192079"/>
            <a:ext cx="1081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Predictive cruise control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8AD58-123D-4332-87E6-70070065C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040" y="4584641"/>
            <a:ext cx="688719" cy="548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272371-5D03-4DEC-936B-909B866A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316" y="4904877"/>
            <a:ext cx="543097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72AB53-92C1-4E23-9E79-4AED4CBC0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866" y="3978108"/>
            <a:ext cx="951058" cy="640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7FE8EF-822B-43C9-A8CA-1197A328D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72" y="3313291"/>
            <a:ext cx="2331719" cy="228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0DE7FF-E561-433F-A396-AC572C4EEEC8}"/>
              </a:ext>
            </a:extLst>
          </p:cNvPr>
          <p:cNvSpPr txBox="1"/>
          <p:nvPr/>
        </p:nvSpPr>
        <p:spPr>
          <a:xfrm>
            <a:off x="2556316" y="3302826"/>
            <a:ext cx="705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Navistar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1340B36-5E8F-4B33-A15A-658D15EF3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4998" y="4103556"/>
            <a:ext cx="1237693" cy="1005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A83097-2C3A-4A2A-BDC4-2FAE9F393C21}"/>
              </a:ext>
            </a:extLst>
          </p:cNvPr>
          <p:cNvSpPr txBox="1"/>
          <p:nvPr/>
        </p:nvSpPr>
        <p:spPr>
          <a:xfrm>
            <a:off x="5062358" y="4684516"/>
            <a:ext cx="705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Navistar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A2AE8A-056E-4EDF-8474-BEF0804856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7525"/>
          <a:stretch/>
        </p:blipFill>
        <p:spPr>
          <a:xfrm>
            <a:off x="2189915" y="971033"/>
            <a:ext cx="744964" cy="548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035541-5E60-4AD3-BED7-5ED8FA9F8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9061" y="1109553"/>
            <a:ext cx="400692" cy="3657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2242AF-1FBE-4A8B-AAB3-4729364D07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0647" y="1317008"/>
            <a:ext cx="1032095" cy="4572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18782AE-2915-42D3-81CC-9F13338D7A56}"/>
              </a:ext>
            </a:extLst>
          </p:cNvPr>
          <p:cNvSpPr/>
          <p:nvPr/>
        </p:nvSpPr>
        <p:spPr>
          <a:xfrm>
            <a:off x="3526437" y="940897"/>
            <a:ext cx="2048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Model-based control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3DA55D-26D1-49F6-ACAC-281EE1B971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4637" y="1309862"/>
            <a:ext cx="254726" cy="274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B59D7F-FA86-4979-9FA3-38216D3424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4046" y="4194996"/>
            <a:ext cx="1895717" cy="8229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6D58A93-7EAC-4F6D-BC00-8052BF768A2E}"/>
              </a:ext>
            </a:extLst>
          </p:cNvPr>
          <p:cNvSpPr txBox="1"/>
          <p:nvPr/>
        </p:nvSpPr>
        <p:spPr>
          <a:xfrm>
            <a:off x="8323854" y="4855275"/>
            <a:ext cx="760144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Cummins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E0D49D-D966-4D3F-A2A6-0E2532228E9B}"/>
              </a:ext>
            </a:extLst>
          </p:cNvPr>
          <p:cNvSpPr/>
          <p:nvPr/>
        </p:nvSpPr>
        <p:spPr>
          <a:xfrm>
            <a:off x="4844955" y="734339"/>
            <a:ext cx="43152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/>
              </a:rPr>
              <a:t>https://www.energy.gov/eere/vehicles/annual-merit-review-presentations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7B44963-9301-487D-A4A2-E53143A4BB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6924" y="95702"/>
            <a:ext cx="5836922" cy="640080"/>
          </a:xfrm>
          <a:prstGeom prst="rect">
            <a:avLst/>
          </a:prstGeom>
        </p:spPr>
      </p:pic>
      <p:pic>
        <p:nvPicPr>
          <p:cNvPr id="2056" name="Picture 8" descr="Check Mark Green | Great PowerPoint ClipArt for Presentations -  PresenterMedia.com">
            <a:extLst>
              <a:ext uri="{FF2B5EF4-FFF2-40B4-BE49-F238E27FC236}">
                <a16:creationId xmlns:a16="http://schemas.microsoft.com/office/drawing/2014/main" id="{19C826FD-EC9C-441D-8DF2-924DD1A4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72" y="494849"/>
            <a:ext cx="32004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57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30B3-6B03-4FAA-8839-32C9D353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Vocational trucks: Combining high efficiency engine with mild-hybridization could reduce CO</a:t>
            </a:r>
            <a:r>
              <a:rPr lang="en-US" baseline="-25000" dirty="0"/>
              <a:t>2</a:t>
            </a:r>
            <a:r>
              <a:rPr lang="en-US" dirty="0"/>
              <a:t> &gt; 30% beyond model year 2027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D34043-29B6-4545-B603-3E6046686A08}"/>
              </a:ext>
            </a:extLst>
          </p:cNvPr>
          <p:cNvSpPr/>
          <p:nvPr/>
        </p:nvSpPr>
        <p:spPr>
          <a:xfrm>
            <a:off x="228600" y="1207649"/>
            <a:ext cx="193142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ICCT White Paper, Nov 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1AE272-B07C-40E4-9E36-DB758A569FA4}"/>
              </a:ext>
            </a:extLst>
          </p:cNvPr>
          <p:cNvSpPr/>
          <p:nvPr/>
        </p:nvSpPr>
        <p:spPr>
          <a:xfrm>
            <a:off x="74084" y="4572238"/>
            <a:ext cx="3863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Simulations using EPA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GHG emission model (GEM)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9AD7A0-AFD2-4161-B6D0-F129A113059B}"/>
              </a:ext>
            </a:extLst>
          </p:cNvPr>
          <p:cNvGrpSpPr/>
          <p:nvPr/>
        </p:nvGrpSpPr>
        <p:grpSpPr>
          <a:xfrm>
            <a:off x="330958" y="1484648"/>
            <a:ext cx="3377656" cy="3045902"/>
            <a:chOff x="5216858" y="1710248"/>
            <a:chExt cx="3377656" cy="30459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B34642-56D6-4609-A90E-C23A8C419CAD}"/>
                </a:ext>
              </a:extLst>
            </p:cNvPr>
            <p:cNvSpPr/>
            <p:nvPr/>
          </p:nvSpPr>
          <p:spPr>
            <a:xfrm>
              <a:off x="5216858" y="1710248"/>
              <a:ext cx="3377656" cy="30459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7D4B5D-D7AA-4F65-A13A-5EF4A0D77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42"/>
            <a:stretch/>
          </p:blipFill>
          <p:spPr>
            <a:xfrm>
              <a:off x="5278372" y="2750038"/>
              <a:ext cx="3296993" cy="18288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15A2A9-257B-42DE-858B-9869587ECF54}"/>
                </a:ext>
              </a:extLst>
            </p:cNvPr>
            <p:cNvSpPr/>
            <p:nvPr/>
          </p:nvSpPr>
          <p:spPr>
            <a:xfrm>
              <a:off x="5885429" y="2325290"/>
              <a:ext cx="2524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676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+34% efficiency @ +$17,400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6762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(All tech. have a &lt; 2 yr. payback)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676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D5B07B-A0AF-42F7-882D-479D77AA688E}"/>
                </a:ext>
              </a:extLst>
            </p:cNvPr>
            <p:cNvSpPr/>
            <p:nvPr/>
          </p:nvSpPr>
          <p:spPr>
            <a:xfrm>
              <a:off x="5247564" y="1716598"/>
              <a:ext cx="3327801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Class 6-7 vocational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7L engine, 49% BTE beyond MY2027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236087-A2A9-4948-92BD-AFA48ABB4845}"/>
                </a:ext>
              </a:extLst>
            </p:cNvPr>
            <p:cNvSpPr/>
            <p:nvPr/>
          </p:nvSpPr>
          <p:spPr>
            <a:xfrm>
              <a:off x="5998421" y="4449665"/>
              <a:ext cx="203331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Fuel Consumption Reduction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F34F9B-0535-421F-8CD0-3FAAB553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883" y="1423018"/>
            <a:ext cx="2991122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72AF8-3F69-475C-8204-F93DFC349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065" y="1367842"/>
            <a:ext cx="2324851" cy="347472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35C4C5D2-9224-4C6A-84BD-68A4BD7F5B6E}"/>
              </a:ext>
            </a:extLst>
          </p:cNvPr>
          <p:cNvSpPr/>
          <p:nvPr/>
        </p:nvSpPr>
        <p:spPr>
          <a:xfrm>
            <a:off x="5766660" y="4775061"/>
            <a:ext cx="330325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FEV SAE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2021-01-0720 doi:10.4271/2021-01-0720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428EE9-98EB-4FBF-A84E-0A9C73C0618D}"/>
              </a:ext>
            </a:extLst>
          </p:cNvPr>
          <p:cNvSpPr txBox="1"/>
          <p:nvPr/>
        </p:nvSpPr>
        <p:spPr>
          <a:xfrm>
            <a:off x="3865883" y="777240"/>
            <a:ext cx="5204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P3 mild hybrid for vocational truck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~ 24% reduced fuel consumption at reduced TCO</a:t>
            </a:r>
          </a:p>
        </p:txBody>
      </p:sp>
    </p:spTree>
    <p:extLst>
      <p:ext uri="{BB962C8B-B14F-4D97-AF65-F5344CB8AC3E}">
        <p14:creationId xmlns:p14="http://schemas.microsoft.com/office/powerpoint/2010/main" val="341553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E1B3B9-D58A-4112-AE2F-2B43A688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Acknowledgments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8D5D99-5692-4394-9093-DCC1E89E12A1}"/>
              </a:ext>
            </a:extLst>
          </p:cNvPr>
          <p:cNvSpPr txBox="1"/>
          <p:nvPr/>
        </p:nvSpPr>
        <p:spPr>
          <a:xfrm>
            <a:off x="228600" y="513366"/>
            <a:ext cx="3841124" cy="411676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Julie Blumreiter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ClearFlameEngines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Matt Fernley (Battery Materials Review)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Vivek Sujan (Oak Ridge Natl. Lab)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Beth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Hinchee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(Caterpillar)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Shakti Saurabh (Cummins)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Addie Majewski (DieselNet)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Mats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Hultman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(Neste)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Felipe Rodríguez (ICCT)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Roland Dauphin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Concawe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Mark Herbst, Tom Waldron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SuperTurbo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Chris Sharp (SWRI)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C1657-CFE5-467E-AA2F-5F119E78A150}"/>
              </a:ext>
            </a:extLst>
          </p:cNvPr>
          <p:cNvSpPr txBox="1"/>
          <p:nvPr/>
        </p:nvSpPr>
        <p:spPr>
          <a:xfrm>
            <a:off x="5099523" y="1795746"/>
            <a:ext cx="3174432" cy="181588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Special thanks to the Buckendale Committee for keeping me honest 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(and hopefully on time !)</a:t>
            </a:r>
          </a:p>
          <a:p>
            <a:pPr algn="ctr"/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And to my boss, Dr. Willard Cutler, for his mentorship and freedom in working on these topics</a:t>
            </a:r>
          </a:p>
        </p:txBody>
      </p:sp>
    </p:spTree>
    <p:extLst>
      <p:ext uri="{BB962C8B-B14F-4D97-AF65-F5344CB8AC3E}">
        <p14:creationId xmlns:p14="http://schemas.microsoft.com/office/powerpoint/2010/main" val="99854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309DE2-A431-40A0-B8CA-7B6B64FF7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85"/>
          <a:stretch/>
        </p:blipFill>
        <p:spPr>
          <a:xfrm>
            <a:off x="6200525" y="1552634"/>
            <a:ext cx="2530912" cy="2834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7ECC40-B870-4C2C-8FD1-119031A8FC86}"/>
              </a:ext>
            </a:extLst>
          </p:cNvPr>
          <p:cNvSpPr txBox="1">
            <a:spLocks/>
          </p:cNvSpPr>
          <p:nvPr/>
        </p:nvSpPr>
        <p:spPr>
          <a:xfrm>
            <a:off x="228600" y="-15111"/>
            <a:ext cx="8686800" cy="4273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</a:t>
            </a:r>
            <a:r>
              <a:rPr kumimoji="0" lang="en-US" sz="2200" b="1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combustion – why ?!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72FE40-4D2A-42A4-83A9-C331D8B3C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33" y="1103719"/>
            <a:ext cx="2074855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BFBECA-23CF-4F2B-95A6-D17A1708C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55" t="34481" r="48974" b="22279"/>
          <a:stretch/>
        </p:blipFill>
        <p:spPr>
          <a:xfrm>
            <a:off x="1752892" y="2684832"/>
            <a:ext cx="2036562" cy="21945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868834-35FC-49F7-AFFB-F48CAB178356}"/>
              </a:ext>
            </a:extLst>
          </p:cNvPr>
          <p:cNvSpPr/>
          <p:nvPr/>
        </p:nvSpPr>
        <p:spPr>
          <a:xfrm>
            <a:off x="233396" y="3243468"/>
            <a:ext cx="145267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Peak BTE 45% (similar to diesel) – but with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99% lower NOx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DCE619-DE04-4BB0-961C-21866341883C}"/>
              </a:ext>
            </a:extLst>
          </p:cNvPr>
          <p:cNvSpPr/>
          <p:nvPr/>
        </p:nvSpPr>
        <p:spPr>
          <a:xfrm>
            <a:off x="228600" y="4683346"/>
            <a:ext cx="3204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MAN, 42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Intl. Vienna Motor Symposium, 2021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AFAC37-2CAB-435D-9D06-7DEE11FB7B5C}"/>
              </a:ext>
            </a:extLst>
          </p:cNvPr>
          <p:cNvSpPr txBox="1"/>
          <p:nvPr/>
        </p:nvSpPr>
        <p:spPr>
          <a:xfrm>
            <a:off x="3504429" y="4571744"/>
            <a:ext cx="3039668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Westport Fuel Systems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43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Intl. Vienna Motor Symposium, 2022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6C1EC4-6B51-481C-B5A3-CD945B656A07}"/>
              </a:ext>
            </a:extLst>
          </p:cNvPr>
          <p:cNvGrpSpPr/>
          <p:nvPr/>
        </p:nvGrpSpPr>
        <p:grpSpPr>
          <a:xfrm>
            <a:off x="4002903" y="1016993"/>
            <a:ext cx="2040546" cy="3477838"/>
            <a:chOff x="202600" y="1385398"/>
            <a:chExt cx="2040546" cy="34778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4F1002-0574-484B-AB7A-029F003C2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5" r="33047"/>
            <a:stretch/>
          </p:blipFill>
          <p:spPr>
            <a:xfrm>
              <a:off x="202600" y="1662836"/>
              <a:ext cx="2040545" cy="3200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C50828-FE64-49AC-846F-D30074E38585}"/>
                </a:ext>
              </a:extLst>
            </p:cNvPr>
            <p:cNvSpPr txBox="1"/>
            <p:nvPr/>
          </p:nvSpPr>
          <p:spPr>
            <a:xfrm>
              <a:off x="435807" y="1389443"/>
              <a:ext cx="946862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Biomethane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50069C0E-D875-4691-B2D0-02285B09C701}"/>
                </a:ext>
              </a:extLst>
            </p:cNvPr>
            <p:cNvSpPr/>
            <p:nvPr/>
          </p:nvSpPr>
          <p:spPr>
            <a:xfrm rot="16200000">
              <a:off x="1026885" y="1509481"/>
              <a:ext cx="101600" cy="422735"/>
            </a:xfrm>
            <a:prstGeom prst="rightBrac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F5AD7E-9601-4282-B92B-B224C35E2254}"/>
                </a:ext>
              </a:extLst>
            </p:cNvPr>
            <p:cNvSpPr txBox="1"/>
            <p:nvPr/>
          </p:nvSpPr>
          <p:spPr>
            <a:xfrm>
              <a:off x="1523323" y="1385398"/>
              <a:ext cx="574196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12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-ICE</a:t>
              </a:r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51A943FB-2A18-411F-A373-143FDDAB7346}"/>
                </a:ext>
              </a:extLst>
            </p:cNvPr>
            <p:cNvSpPr/>
            <p:nvPr/>
          </p:nvSpPr>
          <p:spPr>
            <a:xfrm rot="16200000">
              <a:off x="1748212" y="1367209"/>
              <a:ext cx="132513" cy="676368"/>
            </a:xfrm>
            <a:prstGeom prst="rightBrac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AFBF9-64AD-46EB-B2BC-F7346E6087B1}"/>
                </a:ext>
              </a:extLst>
            </p:cNvPr>
            <p:cNvSpPr txBox="1"/>
            <p:nvPr/>
          </p:nvSpPr>
          <p:spPr>
            <a:xfrm rot="16200000">
              <a:off x="506336" y="2661149"/>
              <a:ext cx="840295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40% blend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1CC7F6-E95B-4936-9583-E6D419D852C0}"/>
                </a:ext>
              </a:extLst>
            </p:cNvPr>
            <p:cNvSpPr txBox="1"/>
            <p:nvPr/>
          </p:nvSpPr>
          <p:spPr>
            <a:xfrm rot="16200000">
              <a:off x="553597" y="3921355"/>
              <a:ext cx="1325171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100% biomethane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678653-0242-435D-88C1-EB4092B22C13}"/>
                </a:ext>
              </a:extLst>
            </p:cNvPr>
            <p:cNvSpPr txBox="1"/>
            <p:nvPr/>
          </p:nvSpPr>
          <p:spPr>
            <a:xfrm rot="16200000">
              <a:off x="1190313" y="3226136"/>
              <a:ext cx="643125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Blue H</a:t>
              </a:r>
              <a:r>
                <a:rPr lang="en-US" sz="12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5800E8-B901-4034-B4BE-5B812FEC78BA}"/>
                </a:ext>
              </a:extLst>
            </p:cNvPr>
            <p:cNvSpPr txBox="1"/>
            <p:nvPr/>
          </p:nvSpPr>
          <p:spPr>
            <a:xfrm rot="16200000">
              <a:off x="965561" y="3836065"/>
              <a:ext cx="1652568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80% Blue-20% green H</a:t>
              </a:r>
              <a:r>
                <a:rPr lang="en-US" sz="12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B8AC30-5F16-4E1D-B8AC-21A6093FE59D}"/>
                </a:ext>
              </a:extLst>
            </p:cNvPr>
            <p:cNvSpPr txBox="1"/>
            <p:nvPr/>
          </p:nvSpPr>
          <p:spPr>
            <a:xfrm rot="16200000">
              <a:off x="1715982" y="4044045"/>
              <a:ext cx="777329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Green H</a:t>
              </a:r>
              <a:r>
                <a:rPr lang="en-US" sz="12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F9C83E2-ED31-4168-ABC5-A659CB87FC48}"/>
              </a:ext>
            </a:extLst>
          </p:cNvPr>
          <p:cNvSpPr/>
          <p:nvPr/>
        </p:nvSpPr>
        <p:spPr>
          <a:xfrm>
            <a:off x="2322522" y="1559761"/>
            <a:ext cx="1494087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Carry over existing hardware from diesels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A8BD14-6677-4681-8EA8-22624525CC47}"/>
              </a:ext>
            </a:extLst>
          </p:cNvPr>
          <p:cNvSpPr txBox="1"/>
          <p:nvPr/>
        </p:nvSpPr>
        <p:spPr>
          <a:xfrm>
            <a:off x="3934664" y="452993"/>
            <a:ext cx="230827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Well-to-wheel CO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reduction vs. diesel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EE9245-C5BC-4FA2-9051-D33774D5BEEF}"/>
              </a:ext>
            </a:extLst>
          </p:cNvPr>
          <p:cNvSpPr txBox="1"/>
          <p:nvPr/>
        </p:nvSpPr>
        <p:spPr>
          <a:xfrm>
            <a:off x="335569" y="569273"/>
            <a:ext cx="29908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Utilization of existing hardware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C7B7A4-9B42-46B1-AEA1-43B114B248EA}"/>
              </a:ext>
            </a:extLst>
          </p:cNvPr>
          <p:cNvSpPr txBox="1"/>
          <p:nvPr/>
        </p:nvSpPr>
        <p:spPr>
          <a:xfrm>
            <a:off x="6444936" y="4402438"/>
            <a:ext cx="26326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Truck cost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Diesel truck : €110K, H</a:t>
            </a:r>
            <a:r>
              <a:rPr lang="en-US" sz="1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ICE : 1.3 – 1.4X, FCEV : 2.6 – 3.4X</a:t>
            </a:r>
          </a:p>
          <a:p>
            <a:pPr algn="l"/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Fuel cost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Diesel : €1.5/liter, H</a:t>
            </a:r>
            <a:r>
              <a:rPr lang="en-US" sz="1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: €6/kg</a:t>
            </a:r>
          </a:p>
          <a:p>
            <a:pPr algn="l"/>
            <a:r>
              <a:rPr lang="en-US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Driver cost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: €60K/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CC17C2-A547-4F72-ADC1-4FDD9AE99803}"/>
              </a:ext>
            </a:extLst>
          </p:cNvPr>
          <p:cNvSpPr txBox="1"/>
          <p:nvPr/>
        </p:nvSpPr>
        <p:spPr>
          <a:xfrm>
            <a:off x="8386087" y="2680823"/>
            <a:ext cx="463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Fuel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91D538-1424-44DB-87E7-93E4AC3DD5DC}"/>
              </a:ext>
            </a:extLst>
          </p:cNvPr>
          <p:cNvSpPr txBox="1"/>
          <p:nvPr/>
        </p:nvSpPr>
        <p:spPr>
          <a:xfrm>
            <a:off x="8386088" y="3347944"/>
            <a:ext cx="5737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Driver</a:t>
            </a:r>
            <a:endParaRPr lang="en-US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F78236-71F5-45FE-853B-BF2920C14888}"/>
              </a:ext>
            </a:extLst>
          </p:cNvPr>
          <p:cNvSpPr txBox="1"/>
          <p:nvPr/>
        </p:nvSpPr>
        <p:spPr>
          <a:xfrm>
            <a:off x="8386087" y="3766374"/>
            <a:ext cx="5737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Truck</a:t>
            </a:r>
            <a:endParaRPr lang="en-US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001792-A8FB-4279-BF1C-6F5FFCD56D79}"/>
              </a:ext>
            </a:extLst>
          </p:cNvPr>
          <p:cNvSpPr txBox="1"/>
          <p:nvPr/>
        </p:nvSpPr>
        <p:spPr>
          <a:xfrm>
            <a:off x="6894244" y="2466430"/>
            <a:ext cx="6563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endParaRPr lang="en-US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E7075F-AA8C-4D2F-96A3-17DE1AFCE145}"/>
              </a:ext>
            </a:extLst>
          </p:cNvPr>
          <p:cNvSpPr txBox="1"/>
          <p:nvPr/>
        </p:nvSpPr>
        <p:spPr>
          <a:xfrm>
            <a:off x="8386088" y="3024974"/>
            <a:ext cx="6563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Tires</a:t>
            </a:r>
            <a:endParaRPr lang="en-US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F8511C-B0FD-4A66-963A-373E001C3D5F}"/>
              </a:ext>
            </a:extLst>
          </p:cNvPr>
          <p:cNvSpPr txBox="1"/>
          <p:nvPr/>
        </p:nvSpPr>
        <p:spPr>
          <a:xfrm>
            <a:off x="6095587" y="1008435"/>
            <a:ext cx="3358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TCO much lower than fuel cell vehicle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 Lower than diesel with higher fuel prices ?</a:t>
            </a:r>
            <a:endParaRPr lang="en-US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EEBA97-59AB-46E4-9CE1-C78BF4D9B949}"/>
              </a:ext>
            </a:extLst>
          </p:cNvPr>
          <p:cNvSpPr txBox="1"/>
          <p:nvPr/>
        </p:nvSpPr>
        <p:spPr>
          <a:xfrm>
            <a:off x="8283332" y="1807733"/>
            <a:ext cx="7531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€8/kg</a:t>
            </a:r>
          </a:p>
          <a:p>
            <a:pPr algn="ctr"/>
            <a:endParaRPr lang="en-US" sz="1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€4/kg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5E7C83-C24D-416B-B29A-48DB47D90741}"/>
              </a:ext>
            </a:extLst>
          </p:cNvPr>
          <p:cNvSpPr txBox="1"/>
          <p:nvPr/>
        </p:nvSpPr>
        <p:spPr>
          <a:xfrm>
            <a:off x="6607121" y="464236"/>
            <a:ext cx="230827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TCO parity needs significant H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price reduction</a:t>
            </a:r>
          </a:p>
        </p:txBody>
      </p:sp>
    </p:spTree>
    <p:extLst>
      <p:ext uri="{BB962C8B-B14F-4D97-AF65-F5344CB8AC3E}">
        <p14:creationId xmlns:p14="http://schemas.microsoft.com/office/powerpoint/2010/main" val="198444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BA027C-5F8B-4B59-940D-CC78E288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 carbon fuels, fleet turnover will be needed to address decarbonization of </a:t>
            </a:r>
            <a:r>
              <a:rPr lang="en-US" u="sng" dirty="0"/>
              <a:t>existing</a:t>
            </a:r>
            <a:r>
              <a:rPr lang="en-US" dirty="0"/>
              <a:t> fleet</a:t>
            </a: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BF898-DFA7-45F4-AA53-E55465263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27"/>
          <a:stretch/>
        </p:blipFill>
        <p:spPr>
          <a:xfrm>
            <a:off x="1279800" y="1978813"/>
            <a:ext cx="6077111" cy="2095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017BC6-5A06-478C-9672-48E8C7CBDD22}"/>
              </a:ext>
            </a:extLst>
          </p:cNvPr>
          <p:cNvSpPr/>
          <p:nvPr/>
        </p:nvSpPr>
        <p:spPr>
          <a:xfrm>
            <a:off x="1317049" y="3007241"/>
            <a:ext cx="3383280" cy="201168"/>
          </a:xfrm>
          <a:prstGeom prst="rect">
            <a:avLst/>
          </a:prstGeom>
          <a:pattFill prst="dashVert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6EF417-F7E8-4614-A868-947755D92013}"/>
              </a:ext>
            </a:extLst>
          </p:cNvPr>
          <p:cNvSpPr txBox="1"/>
          <p:nvPr/>
        </p:nvSpPr>
        <p:spPr>
          <a:xfrm>
            <a:off x="1317048" y="2953936"/>
            <a:ext cx="2494016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Hybridization – 20% reduced FC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EA2340-71E8-48F0-BC5C-FC7E0781FE46}"/>
              </a:ext>
            </a:extLst>
          </p:cNvPr>
          <p:cNvSpPr/>
          <p:nvPr/>
        </p:nvSpPr>
        <p:spPr>
          <a:xfrm>
            <a:off x="1317049" y="1996167"/>
            <a:ext cx="3383280" cy="1014984"/>
          </a:xfrm>
          <a:prstGeom prst="rect">
            <a:avLst/>
          </a:prstGeom>
          <a:pattFill prst="openDmnd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5765E-9443-4FEE-AD92-D060C84365A3}"/>
              </a:ext>
            </a:extLst>
          </p:cNvPr>
          <p:cNvSpPr txBox="1"/>
          <p:nvPr/>
        </p:nvSpPr>
        <p:spPr>
          <a:xfrm>
            <a:off x="1279799" y="1978813"/>
            <a:ext cx="1201098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LD : 50% BEVs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822105-3CCB-4CA9-A2E7-5332AA888B58}"/>
              </a:ext>
            </a:extLst>
          </p:cNvPr>
          <p:cNvSpPr/>
          <p:nvPr/>
        </p:nvSpPr>
        <p:spPr>
          <a:xfrm>
            <a:off x="6068881" y="3000679"/>
            <a:ext cx="720720" cy="522068"/>
          </a:xfrm>
          <a:prstGeom prst="rect">
            <a:avLst/>
          </a:prstGeom>
          <a:pattFill prst="openDmnd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A09041-61AF-4E0E-9092-05643E36EF8A}"/>
              </a:ext>
            </a:extLst>
          </p:cNvPr>
          <p:cNvSpPr/>
          <p:nvPr/>
        </p:nvSpPr>
        <p:spPr>
          <a:xfrm>
            <a:off x="6068882" y="3530866"/>
            <a:ext cx="720719" cy="201168"/>
          </a:xfrm>
          <a:prstGeom prst="rect">
            <a:avLst/>
          </a:prstGeom>
          <a:pattFill prst="dashVert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063819-B82B-46CD-A29C-42D1E37FA9D4}"/>
              </a:ext>
            </a:extLst>
          </p:cNvPr>
          <p:cNvSpPr/>
          <p:nvPr/>
        </p:nvSpPr>
        <p:spPr>
          <a:xfrm>
            <a:off x="4700329" y="3747485"/>
            <a:ext cx="1363316" cy="289573"/>
          </a:xfrm>
          <a:prstGeom prst="rect">
            <a:avLst/>
          </a:prstGeom>
          <a:pattFill prst="divot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616C76-3160-4397-808E-42EA54142BD2}"/>
              </a:ext>
            </a:extLst>
          </p:cNvPr>
          <p:cNvSpPr txBox="1"/>
          <p:nvPr/>
        </p:nvSpPr>
        <p:spPr>
          <a:xfrm>
            <a:off x="4772534" y="3736895"/>
            <a:ext cx="1223540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HD : 15% ZEVs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4063C0-1026-431B-BC9A-E9E7789BB5B6}"/>
              </a:ext>
            </a:extLst>
          </p:cNvPr>
          <p:cNvSpPr/>
          <p:nvPr/>
        </p:nvSpPr>
        <p:spPr>
          <a:xfrm>
            <a:off x="4704963" y="3226774"/>
            <a:ext cx="1358682" cy="515783"/>
          </a:xfrm>
          <a:prstGeom prst="rect">
            <a:avLst/>
          </a:prstGeom>
          <a:pattFill prst="dashVert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722F0D-6172-4F2B-A5D8-A7717CBB573A}"/>
              </a:ext>
            </a:extLst>
          </p:cNvPr>
          <p:cNvSpPr txBox="1"/>
          <p:nvPr/>
        </p:nvSpPr>
        <p:spPr>
          <a:xfrm>
            <a:off x="4664557" y="3222492"/>
            <a:ext cx="1436732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 eff. ICE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: 30% reduced FC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5E08BC1-BACD-4025-9F0A-430BB0570B36}"/>
              </a:ext>
            </a:extLst>
          </p:cNvPr>
          <p:cNvSpPr/>
          <p:nvPr/>
        </p:nvSpPr>
        <p:spPr>
          <a:xfrm>
            <a:off x="4712163" y="1991784"/>
            <a:ext cx="1353312" cy="109728"/>
          </a:xfrm>
          <a:prstGeom prst="rect">
            <a:avLst/>
          </a:prstGeom>
          <a:pattFill prst="pct90">
            <a:fgClr>
              <a:srgbClr val="710B79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FF6DBF-C3D0-4008-9DFE-712F33564CB2}"/>
              </a:ext>
            </a:extLst>
          </p:cNvPr>
          <p:cNvSpPr txBox="1"/>
          <p:nvPr/>
        </p:nvSpPr>
        <p:spPr>
          <a:xfrm>
            <a:off x="3678584" y="1186845"/>
            <a:ext cx="1436732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/>
            <a:r>
              <a:rPr lang="en-US" sz="1400" dirty="0">
                <a:solidFill>
                  <a:srgbClr val="710B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2021 bio- and renewable diesel production</a:t>
            </a:r>
            <a:r>
              <a:rPr lang="en-US" sz="1400" baseline="30000" dirty="0">
                <a:solidFill>
                  <a:srgbClr val="710B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D7CC43-1C47-4E1E-9543-FD6A181EC6C3}"/>
              </a:ext>
            </a:extLst>
          </p:cNvPr>
          <p:cNvSpPr txBox="1"/>
          <p:nvPr/>
        </p:nvSpPr>
        <p:spPr>
          <a:xfrm>
            <a:off x="228600" y="4779106"/>
            <a:ext cx="838835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US EIA 2022 Annual Energy Outlook    </a:t>
            </a:r>
            <a:r>
              <a:rPr lang="en-US" sz="1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Neste, 42</a:t>
            </a:r>
            <a:r>
              <a:rPr lang="en-US" sz="1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Intl. Vienna Motor Symposium, 2021  </a:t>
            </a:r>
            <a:r>
              <a:rPr lang="en-US" sz="1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SuperTruck2: 55%BTE, mild hybrid, low RR tires, …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22F1C2-A6FB-4B7A-8CC4-A2734A1484D8}"/>
              </a:ext>
            </a:extLst>
          </p:cNvPr>
          <p:cNvSpPr txBox="1"/>
          <p:nvPr/>
        </p:nvSpPr>
        <p:spPr>
          <a:xfrm>
            <a:off x="5300032" y="936787"/>
            <a:ext cx="1039637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>
                <a:solidFill>
                  <a:srgbClr val="C901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Announced capacity by 2025</a:t>
            </a:r>
            <a:r>
              <a:rPr lang="en-US" sz="1400" baseline="30000" dirty="0">
                <a:solidFill>
                  <a:srgbClr val="C901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50B7C9-FF65-421A-9068-DC7C86DD4738}"/>
              </a:ext>
            </a:extLst>
          </p:cNvPr>
          <p:cNvSpPr/>
          <p:nvPr/>
        </p:nvSpPr>
        <p:spPr>
          <a:xfrm>
            <a:off x="4710333" y="2101723"/>
            <a:ext cx="1353312" cy="164592"/>
          </a:xfrm>
          <a:prstGeom prst="rect">
            <a:avLst/>
          </a:prstGeom>
          <a:pattFill prst="pct90">
            <a:fgClr>
              <a:srgbClr val="C901A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57BE16-F41B-408D-89DC-3F685881D56C}"/>
              </a:ext>
            </a:extLst>
          </p:cNvPr>
          <p:cNvSpPr/>
          <p:nvPr/>
        </p:nvSpPr>
        <p:spPr>
          <a:xfrm>
            <a:off x="5125755" y="1577546"/>
            <a:ext cx="231097" cy="475200"/>
          </a:xfrm>
          <a:custGeom>
            <a:avLst/>
            <a:gdLst>
              <a:gd name="connsiteX0" fmla="*/ 0 w 231097"/>
              <a:gd name="connsiteY0" fmla="*/ 0 h 475200"/>
              <a:gd name="connsiteX1" fmla="*/ 230400 w 231097"/>
              <a:gd name="connsiteY1" fmla="*/ 252000 h 475200"/>
              <a:gd name="connsiteX2" fmla="*/ 57600 w 231097"/>
              <a:gd name="connsiteY2" fmla="*/ 475200 h 4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097" h="475200">
                <a:moveTo>
                  <a:pt x="0" y="0"/>
                </a:moveTo>
                <a:cubicBezTo>
                  <a:pt x="110400" y="86400"/>
                  <a:pt x="220800" y="172800"/>
                  <a:pt x="230400" y="252000"/>
                </a:cubicBezTo>
                <a:cubicBezTo>
                  <a:pt x="240000" y="331200"/>
                  <a:pt x="148800" y="403200"/>
                  <a:pt x="57600" y="475200"/>
                </a:cubicBezTo>
              </a:path>
            </a:pathLst>
          </a:custGeom>
          <a:ln w="190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99BF5-FFC8-4AE4-BE2C-F0FA6C1921FC}"/>
              </a:ext>
            </a:extLst>
          </p:cNvPr>
          <p:cNvSpPr txBox="1"/>
          <p:nvPr/>
        </p:nvSpPr>
        <p:spPr>
          <a:xfrm>
            <a:off x="1290052" y="1121298"/>
            <a:ext cx="2052137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 US Fuel Consumption (million barrels per day)</a:t>
            </a:r>
          </a:p>
          <a:p>
            <a:pPr algn="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Scenario to 2030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354AA37-4A94-471E-B5A4-0DC6C8AC41BC}"/>
              </a:ext>
            </a:extLst>
          </p:cNvPr>
          <p:cNvSpPr/>
          <p:nvPr/>
        </p:nvSpPr>
        <p:spPr>
          <a:xfrm>
            <a:off x="7492611" y="1197119"/>
            <a:ext cx="135083" cy="64939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7F53D-15F5-43A2-B2A9-2B5C5A94E342}"/>
              </a:ext>
            </a:extLst>
          </p:cNvPr>
          <p:cNvSpPr txBox="1"/>
          <p:nvPr/>
        </p:nvSpPr>
        <p:spPr>
          <a:xfrm>
            <a:off x="7637334" y="1126215"/>
            <a:ext cx="1113851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Total ~ 21% of diesel use by 2025</a:t>
            </a:r>
          </a:p>
        </p:txBody>
      </p:sp>
      <p:pic>
        <p:nvPicPr>
          <p:cNvPr id="45" name="Picture 3">
            <a:extLst>
              <a:ext uri="{FF2B5EF4-FFF2-40B4-BE49-F238E27FC236}">
                <a16:creationId xmlns:a16="http://schemas.microsoft.com/office/drawing/2014/main" id="{F48B7977-9C99-42E0-8AA5-C9BCCDDE8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52" y="1201156"/>
            <a:ext cx="274320" cy="16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4DCD45-235D-435C-8B63-BB505508ED44}"/>
              </a:ext>
            </a:extLst>
          </p:cNvPr>
          <p:cNvSpPr txBox="1"/>
          <p:nvPr/>
        </p:nvSpPr>
        <p:spPr>
          <a:xfrm>
            <a:off x="1279799" y="4065593"/>
            <a:ext cx="849085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Gasoline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F717D0-C16C-4B86-A223-7AAF88CFC9D9}"/>
              </a:ext>
            </a:extLst>
          </p:cNvPr>
          <p:cNvSpPr txBox="1"/>
          <p:nvPr/>
        </p:nvSpPr>
        <p:spPr>
          <a:xfrm>
            <a:off x="4654626" y="4074457"/>
            <a:ext cx="849085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B79CDF-4E99-4CCA-A051-2FDF5E2D820E}"/>
              </a:ext>
            </a:extLst>
          </p:cNvPr>
          <p:cNvSpPr txBox="1"/>
          <p:nvPr/>
        </p:nvSpPr>
        <p:spPr>
          <a:xfrm>
            <a:off x="6802039" y="2447483"/>
            <a:ext cx="50264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b="1" dirty="0">
                <a:solidFill>
                  <a:srgbClr val="FF63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 fuel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67661E9-427D-439F-9B68-B08C0254C094}"/>
              </a:ext>
            </a:extLst>
          </p:cNvPr>
          <p:cNvSpPr txBox="1"/>
          <p:nvPr/>
        </p:nvSpPr>
        <p:spPr>
          <a:xfrm>
            <a:off x="6874674" y="3009354"/>
            <a:ext cx="430006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538D12-E5DC-4ED5-9E4B-9F4CAF18B202}"/>
              </a:ext>
            </a:extLst>
          </p:cNvPr>
          <p:cNvSpPr txBox="1"/>
          <p:nvPr/>
        </p:nvSpPr>
        <p:spPr>
          <a:xfrm>
            <a:off x="6077057" y="4065592"/>
            <a:ext cx="849085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Ethanol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31FD02-856C-4ADB-8DA1-CCBF71139905}"/>
              </a:ext>
            </a:extLst>
          </p:cNvPr>
          <p:cNvSpPr/>
          <p:nvPr/>
        </p:nvSpPr>
        <p:spPr>
          <a:xfrm>
            <a:off x="1317048" y="1978813"/>
            <a:ext cx="3385111" cy="2065859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B530B7-7427-4AC3-9458-1FBC5941CE9F}"/>
              </a:ext>
            </a:extLst>
          </p:cNvPr>
          <p:cNvSpPr/>
          <p:nvPr/>
        </p:nvSpPr>
        <p:spPr>
          <a:xfrm>
            <a:off x="4705640" y="1978130"/>
            <a:ext cx="1346680" cy="206585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E9403C-5CC8-4FD2-B547-1B53D1782024}"/>
              </a:ext>
            </a:extLst>
          </p:cNvPr>
          <p:cNvSpPr/>
          <p:nvPr/>
        </p:nvSpPr>
        <p:spPr>
          <a:xfrm>
            <a:off x="6063645" y="2999590"/>
            <a:ext cx="731192" cy="1037468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283CF6-E747-4E0B-B06B-6A34090B2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83" y="1116129"/>
            <a:ext cx="587418" cy="3657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64B4CC6-A40F-471A-BCE1-836D330196CD}"/>
              </a:ext>
            </a:extLst>
          </p:cNvPr>
          <p:cNvSpPr/>
          <p:nvPr/>
        </p:nvSpPr>
        <p:spPr>
          <a:xfrm>
            <a:off x="4704963" y="2269558"/>
            <a:ext cx="1341007" cy="246888"/>
          </a:xfrm>
          <a:prstGeom prst="rect">
            <a:avLst/>
          </a:prstGeom>
          <a:pattFill prst="pct90">
            <a:fgClr>
              <a:srgbClr val="FE44DB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7DB55C-C8D6-484F-BED9-4128C4E778F2}"/>
              </a:ext>
            </a:extLst>
          </p:cNvPr>
          <p:cNvSpPr txBox="1"/>
          <p:nvPr/>
        </p:nvSpPr>
        <p:spPr>
          <a:xfrm>
            <a:off x="6117421" y="1468503"/>
            <a:ext cx="137519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>
                <a:solidFill>
                  <a:srgbClr val="FE44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1.5X growth by 2030</a:t>
            </a:r>
            <a:endParaRPr lang="en-US" sz="1400" baseline="30000" dirty="0">
              <a:solidFill>
                <a:srgbClr val="FE44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81930C2-3EF8-4408-92C2-2CCCBA2C886A}"/>
              </a:ext>
            </a:extLst>
          </p:cNvPr>
          <p:cNvSpPr/>
          <p:nvPr/>
        </p:nvSpPr>
        <p:spPr>
          <a:xfrm>
            <a:off x="5424488" y="1662113"/>
            <a:ext cx="138112" cy="485775"/>
          </a:xfrm>
          <a:custGeom>
            <a:avLst/>
            <a:gdLst>
              <a:gd name="connsiteX0" fmla="*/ 138112 w 138112"/>
              <a:gd name="connsiteY0" fmla="*/ 0 h 485775"/>
              <a:gd name="connsiteX1" fmla="*/ 71437 w 138112"/>
              <a:gd name="connsiteY1" fmla="*/ 152400 h 485775"/>
              <a:gd name="connsiteX2" fmla="*/ 0 w 138112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2" h="485775">
                <a:moveTo>
                  <a:pt x="138112" y="0"/>
                </a:moveTo>
                <a:cubicBezTo>
                  <a:pt x="116284" y="35718"/>
                  <a:pt x="94456" y="71437"/>
                  <a:pt x="71437" y="152400"/>
                </a:cubicBezTo>
                <a:cubicBezTo>
                  <a:pt x="48418" y="233363"/>
                  <a:pt x="24209" y="359569"/>
                  <a:pt x="0" y="485775"/>
                </a:cubicBezTo>
              </a:path>
            </a:pathLst>
          </a:custGeom>
          <a:ln w="19050"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99C0DDF-C4CF-4813-B1D4-BAF74F192F61}"/>
              </a:ext>
            </a:extLst>
          </p:cNvPr>
          <p:cNvSpPr/>
          <p:nvPr/>
        </p:nvSpPr>
        <p:spPr>
          <a:xfrm rot="806542" flipH="1">
            <a:off x="5589152" y="1725528"/>
            <a:ext cx="468423" cy="604986"/>
          </a:xfrm>
          <a:custGeom>
            <a:avLst/>
            <a:gdLst>
              <a:gd name="connsiteX0" fmla="*/ 0 w 231097"/>
              <a:gd name="connsiteY0" fmla="*/ 0 h 475200"/>
              <a:gd name="connsiteX1" fmla="*/ 230400 w 231097"/>
              <a:gd name="connsiteY1" fmla="*/ 252000 h 475200"/>
              <a:gd name="connsiteX2" fmla="*/ 57600 w 231097"/>
              <a:gd name="connsiteY2" fmla="*/ 475200 h 4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097" h="475200">
                <a:moveTo>
                  <a:pt x="0" y="0"/>
                </a:moveTo>
                <a:cubicBezTo>
                  <a:pt x="110400" y="86400"/>
                  <a:pt x="220800" y="172800"/>
                  <a:pt x="230400" y="252000"/>
                </a:cubicBezTo>
                <a:cubicBezTo>
                  <a:pt x="240000" y="331200"/>
                  <a:pt x="148800" y="403200"/>
                  <a:pt x="57600" y="475200"/>
                </a:cubicBezTo>
              </a:path>
            </a:pathLst>
          </a:custGeom>
          <a:ln w="190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2A0E7-69BB-44B8-8712-1E6DE683C74C}"/>
              </a:ext>
            </a:extLst>
          </p:cNvPr>
          <p:cNvSpPr/>
          <p:nvPr/>
        </p:nvSpPr>
        <p:spPr>
          <a:xfrm>
            <a:off x="6071007" y="1991257"/>
            <a:ext cx="1252358" cy="14630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8CC26C-4E03-4EB6-8B75-850E0759AF77}"/>
              </a:ext>
            </a:extLst>
          </p:cNvPr>
          <p:cNvSpPr txBox="1"/>
          <p:nvPr/>
        </p:nvSpPr>
        <p:spPr>
          <a:xfrm>
            <a:off x="7335768" y="2132701"/>
            <a:ext cx="1716981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>
                <a:solidFill>
                  <a:srgbClr val="FF63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Biden goal </a:t>
            </a:r>
          </a:p>
          <a:p>
            <a:r>
              <a:rPr lang="en-US" sz="1400" dirty="0">
                <a:solidFill>
                  <a:srgbClr val="FF63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3B gal/year of SAF by 2030</a:t>
            </a:r>
            <a:endParaRPr lang="en-US" sz="1400" baseline="30000" dirty="0">
              <a:solidFill>
                <a:srgbClr val="FF63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BA40ED-FA43-4AB1-BBD1-F042F1C0EF70}"/>
              </a:ext>
            </a:extLst>
          </p:cNvPr>
          <p:cNvSpPr/>
          <p:nvPr/>
        </p:nvSpPr>
        <p:spPr>
          <a:xfrm>
            <a:off x="6059125" y="1974896"/>
            <a:ext cx="1257890" cy="1011314"/>
          </a:xfrm>
          <a:prstGeom prst="rect">
            <a:avLst/>
          </a:prstGeom>
          <a:noFill/>
          <a:ln>
            <a:solidFill>
              <a:srgbClr val="FF63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765ABA9-39F7-4685-AED6-000962639305}"/>
              </a:ext>
            </a:extLst>
          </p:cNvPr>
          <p:cNvSpPr/>
          <p:nvPr/>
        </p:nvSpPr>
        <p:spPr>
          <a:xfrm rot="17380224">
            <a:off x="7322451" y="1871990"/>
            <a:ext cx="164736" cy="361511"/>
          </a:xfrm>
          <a:custGeom>
            <a:avLst/>
            <a:gdLst>
              <a:gd name="connsiteX0" fmla="*/ 0 w 231097"/>
              <a:gd name="connsiteY0" fmla="*/ 0 h 475200"/>
              <a:gd name="connsiteX1" fmla="*/ 230400 w 231097"/>
              <a:gd name="connsiteY1" fmla="*/ 252000 h 475200"/>
              <a:gd name="connsiteX2" fmla="*/ 57600 w 231097"/>
              <a:gd name="connsiteY2" fmla="*/ 475200 h 4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097" h="475200">
                <a:moveTo>
                  <a:pt x="0" y="0"/>
                </a:moveTo>
                <a:cubicBezTo>
                  <a:pt x="110400" y="86400"/>
                  <a:pt x="220800" y="172800"/>
                  <a:pt x="230400" y="252000"/>
                </a:cubicBezTo>
                <a:cubicBezTo>
                  <a:pt x="240000" y="331200"/>
                  <a:pt x="148800" y="403200"/>
                  <a:pt x="57600" y="475200"/>
                </a:cubicBezTo>
              </a:path>
            </a:pathLst>
          </a:custGeom>
          <a:ln w="19050">
            <a:solidFill>
              <a:srgbClr val="FF6319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/>
      <p:bldP spid="24" grpId="0" animBg="1"/>
      <p:bldP spid="25" grpId="0" animBg="1"/>
      <p:bldP spid="29" grpId="0" animBg="1"/>
      <p:bldP spid="30" grpId="0"/>
      <p:bldP spid="34" grpId="0" animBg="1"/>
      <p:bldP spid="35" grpId="0"/>
      <p:bldP spid="43" grpId="0" animBg="1"/>
      <p:bldP spid="23" grpId="0"/>
      <p:bldP spid="47" grpId="0"/>
      <p:bldP spid="32" grpId="0" animBg="1"/>
      <p:bldP spid="13" grpId="0" animBg="1"/>
      <p:bldP spid="14" grpId="0" animBg="1"/>
      <p:bldP spid="41" grpId="0"/>
      <p:bldP spid="36" grpId="0" animBg="1"/>
      <p:bldP spid="37" grpId="0"/>
      <p:bldP spid="2" grpId="0" animBg="1"/>
      <p:bldP spid="39" grpId="0" animBg="1"/>
      <p:bldP spid="3" grpId="0" animBg="1"/>
      <p:bldP spid="42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2869-E95B-4B9E-A3F7-CDC4D529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need to pursue </a:t>
            </a:r>
            <a:r>
              <a:rPr lang="en-US" u="sng" dirty="0"/>
              <a:t>all</a:t>
            </a:r>
            <a:r>
              <a:rPr lang="en-US" dirty="0"/>
              <a:t> pathways for transport decarbonization</a:t>
            </a:r>
            <a:br>
              <a:rPr lang="en-US" dirty="0"/>
            </a:br>
            <a:endParaRPr lang="en-US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AF138-13E1-4616-AEB2-44974DAD417E}"/>
              </a:ext>
            </a:extLst>
          </p:cNvPr>
          <p:cNvSpPr txBox="1"/>
          <p:nvPr/>
        </p:nvSpPr>
        <p:spPr>
          <a:xfrm>
            <a:off x="4637205" y="1820909"/>
            <a:ext cx="579967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D043A5-15C0-4BF6-8FAC-9D993318CCCB}"/>
              </a:ext>
            </a:extLst>
          </p:cNvPr>
          <p:cNvSpPr/>
          <p:nvPr/>
        </p:nvSpPr>
        <p:spPr>
          <a:xfrm>
            <a:off x="2931172" y="2218973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54A3D7-8E07-4973-A2D0-D139558DEAC1}"/>
              </a:ext>
            </a:extLst>
          </p:cNvPr>
          <p:cNvSpPr/>
          <p:nvPr/>
        </p:nvSpPr>
        <p:spPr>
          <a:xfrm>
            <a:off x="4652643" y="2218973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1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4E80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46BFE1-C976-46EE-9907-161A2DC00FE3}"/>
              </a:ext>
            </a:extLst>
          </p:cNvPr>
          <p:cNvSpPr/>
          <p:nvPr/>
        </p:nvSpPr>
        <p:spPr>
          <a:xfrm>
            <a:off x="3788832" y="1162854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1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EF41C-861B-4E7C-AA72-BCD72CA7E9CE}"/>
              </a:ext>
            </a:extLst>
          </p:cNvPr>
          <p:cNvSpPr txBox="1"/>
          <p:nvPr/>
        </p:nvSpPr>
        <p:spPr>
          <a:xfrm>
            <a:off x="3350787" y="3537097"/>
            <a:ext cx="696278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E6FD5-B6FA-4CD9-9639-E3C0E7744537}"/>
              </a:ext>
            </a:extLst>
          </p:cNvPr>
          <p:cNvSpPr txBox="1"/>
          <p:nvPr/>
        </p:nvSpPr>
        <p:spPr>
          <a:xfrm>
            <a:off x="5342465" y="3537097"/>
            <a:ext cx="1490134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ED974-D61B-4B52-8C68-90154AC32432}"/>
              </a:ext>
            </a:extLst>
          </p:cNvPr>
          <p:cNvSpPr txBox="1"/>
          <p:nvPr/>
        </p:nvSpPr>
        <p:spPr>
          <a:xfrm>
            <a:off x="3460707" y="407001"/>
            <a:ext cx="2874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improvements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55% BTE, Opposed piston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E5DB5-4B56-4375-B285-30439978296B}"/>
              </a:ext>
            </a:extLst>
          </p:cNvPr>
          <p:cNvSpPr txBox="1"/>
          <p:nvPr/>
        </p:nvSpPr>
        <p:spPr>
          <a:xfrm>
            <a:off x="481931" y="3674639"/>
            <a:ext cx="2239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 carbon fuels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Renewable fuels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389F97-2C13-40A0-AEE6-BD58CC7940F1}"/>
              </a:ext>
            </a:extLst>
          </p:cNvPr>
          <p:cNvSpPr/>
          <p:nvPr/>
        </p:nvSpPr>
        <p:spPr>
          <a:xfrm flipV="1">
            <a:off x="2493126" y="3677095"/>
            <a:ext cx="811411" cy="327644"/>
          </a:xfrm>
          <a:custGeom>
            <a:avLst/>
            <a:gdLst>
              <a:gd name="connsiteX0" fmla="*/ 1164166 w 1164166"/>
              <a:gd name="connsiteY0" fmla="*/ 474139 h 474139"/>
              <a:gd name="connsiteX1" fmla="*/ 728133 w 1164166"/>
              <a:gd name="connsiteY1" fmla="*/ 4239 h 474139"/>
              <a:gd name="connsiteX2" fmla="*/ 313266 w 1164166"/>
              <a:gd name="connsiteY2" fmla="*/ 237073 h 474139"/>
              <a:gd name="connsiteX3" fmla="*/ 0 w 1164166"/>
              <a:gd name="connsiteY3" fmla="*/ 143939 h 474139"/>
              <a:gd name="connsiteX4" fmla="*/ 0 w 1164166"/>
              <a:gd name="connsiteY4" fmla="*/ 143939 h 4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166" h="474139">
                <a:moveTo>
                  <a:pt x="1164166" y="474139"/>
                </a:moveTo>
                <a:cubicBezTo>
                  <a:pt x="1017058" y="258944"/>
                  <a:pt x="869950" y="43750"/>
                  <a:pt x="728133" y="4239"/>
                </a:cubicBezTo>
                <a:cubicBezTo>
                  <a:pt x="586316" y="-35272"/>
                  <a:pt x="434621" y="213790"/>
                  <a:pt x="313266" y="237073"/>
                </a:cubicBezTo>
                <a:cubicBezTo>
                  <a:pt x="191911" y="260356"/>
                  <a:pt x="0" y="143939"/>
                  <a:pt x="0" y="143939"/>
                </a:cubicBezTo>
                <a:lnTo>
                  <a:pt x="0" y="143939"/>
                </a:lnTo>
              </a:path>
            </a:pathLst>
          </a:cu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2870B3-9D77-4E3F-9C4A-638586C528D6}"/>
              </a:ext>
            </a:extLst>
          </p:cNvPr>
          <p:cNvSpPr txBox="1"/>
          <p:nvPr/>
        </p:nvSpPr>
        <p:spPr>
          <a:xfrm>
            <a:off x="6333065" y="1485667"/>
            <a:ext cx="2239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Hybridization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Mild, full hybrid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44BC68-CA82-4649-8D95-1B79A91A3106}"/>
              </a:ext>
            </a:extLst>
          </p:cNvPr>
          <p:cNvCxnSpPr/>
          <p:nvPr/>
        </p:nvCxnSpPr>
        <p:spPr>
          <a:xfrm flipV="1">
            <a:off x="5456765" y="1854206"/>
            <a:ext cx="1172633" cy="863600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2FB0C9-8CE1-410A-A27D-FEDCAB62B8E0}"/>
              </a:ext>
            </a:extLst>
          </p:cNvPr>
          <p:cNvSpPr txBox="1"/>
          <p:nvPr/>
        </p:nvSpPr>
        <p:spPr>
          <a:xfrm>
            <a:off x="3807471" y="4455986"/>
            <a:ext cx="2239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Synthetic fuels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e-diesel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1A5D6-B901-407F-ABD9-6519093E02EF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927188" y="3666072"/>
            <a:ext cx="4644" cy="789914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D6FB9E5-98AF-4007-83C3-CD33F5C17422}"/>
              </a:ext>
            </a:extLst>
          </p:cNvPr>
          <p:cNvSpPr txBox="1"/>
          <p:nvPr/>
        </p:nvSpPr>
        <p:spPr>
          <a:xfrm>
            <a:off x="1671836" y="1339095"/>
            <a:ext cx="2033325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Alternate fuels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CNG, LPG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Ethanol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 agnostic engines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094E37-596A-4D32-823E-3D9C469F8112}"/>
              </a:ext>
            </a:extLst>
          </p:cNvPr>
          <p:cNvCxnSpPr>
            <a:cxnSpLocks/>
          </p:cNvCxnSpPr>
          <p:nvPr/>
        </p:nvCxnSpPr>
        <p:spPr>
          <a:xfrm flipH="1" flipV="1">
            <a:off x="3530600" y="2062721"/>
            <a:ext cx="876300" cy="655085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59E38C-B253-4898-BF5E-3C6E454591D5}"/>
              </a:ext>
            </a:extLst>
          </p:cNvPr>
          <p:cNvCxnSpPr>
            <a:cxnSpLocks/>
          </p:cNvCxnSpPr>
          <p:nvPr/>
        </p:nvCxnSpPr>
        <p:spPr>
          <a:xfrm flipV="1">
            <a:off x="4937983" y="3079218"/>
            <a:ext cx="2178250" cy="18601"/>
          </a:xfrm>
          <a:prstGeom prst="line">
            <a:avLst/>
          </a:prstGeom>
          <a:ln>
            <a:prstDash val="sysDot"/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6A16E7-88E4-4936-9481-67C4C7A4E556}"/>
              </a:ext>
            </a:extLst>
          </p:cNvPr>
          <p:cNvSpPr/>
          <p:nvPr/>
        </p:nvSpPr>
        <p:spPr>
          <a:xfrm flipH="1" flipV="1">
            <a:off x="6565278" y="3933039"/>
            <a:ext cx="919266" cy="327644"/>
          </a:xfrm>
          <a:custGeom>
            <a:avLst/>
            <a:gdLst>
              <a:gd name="connsiteX0" fmla="*/ 1164166 w 1164166"/>
              <a:gd name="connsiteY0" fmla="*/ 474139 h 474139"/>
              <a:gd name="connsiteX1" fmla="*/ 728133 w 1164166"/>
              <a:gd name="connsiteY1" fmla="*/ 4239 h 474139"/>
              <a:gd name="connsiteX2" fmla="*/ 313266 w 1164166"/>
              <a:gd name="connsiteY2" fmla="*/ 237073 h 474139"/>
              <a:gd name="connsiteX3" fmla="*/ 0 w 1164166"/>
              <a:gd name="connsiteY3" fmla="*/ 143939 h 474139"/>
              <a:gd name="connsiteX4" fmla="*/ 0 w 1164166"/>
              <a:gd name="connsiteY4" fmla="*/ 143939 h 4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166" h="474139">
                <a:moveTo>
                  <a:pt x="1164166" y="474139"/>
                </a:moveTo>
                <a:cubicBezTo>
                  <a:pt x="1017058" y="258944"/>
                  <a:pt x="869950" y="43750"/>
                  <a:pt x="728133" y="4239"/>
                </a:cubicBezTo>
                <a:cubicBezTo>
                  <a:pt x="586316" y="-35272"/>
                  <a:pt x="434621" y="213790"/>
                  <a:pt x="313266" y="237073"/>
                </a:cubicBezTo>
                <a:cubicBezTo>
                  <a:pt x="191911" y="260356"/>
                  <a:pt x="0" y="143939"/>
                  <a:pt x="0" y="143939"/>
                </a:cubicBezTo>
                <a:lnTo>
                  <a:pt x="0" y="143939"/>
                </a:lnTo>
              </a:path>
            </a:pathLst>
          </a:cu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A9AD34-5B64-4D1E-9232-8D4013C2D1CE}"/>
              </a:ext>
            </a:extLst>
          </p:cNvPr>
          <p:cNvSpPr txBox="1"/>
          <p:nvPr/>
        </p:nvSpPr>
        <p:spPr>
          <a:xfrm>
            <a:off x="6957892" y="2470002"/>
            <a:ext cx="1474697" cy="13849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Hybrid + green fuel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Plug-in + Syn fuel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F187F2-9E5C-490A-8BDF-3C38AA1C2BA6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4897924" y="1022554"/>
            <a:ext cx="0" cy="721026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7">
            <a:extLst>
              <a:ext uri="{FF2B5EF4-FFF2-40B4-BE49-F238E27FC236}">
                <a16:creationId xmlns:a16="http://schemas.microsoft.com/office/drawing/2014/main" id="{97B3AD21-2DA2-4027-91AD-4A1F0F9D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01" y="471558"/>
            <a:ext cx="675492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BBF116-E9E7-4F93-BC63-ED5628103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892" y="475739"/>
            <a:ext cx="759958" cy="731520"/>
          </a:xfrm>
          <a:prstGeom prst="rect">
            <a:avLst/>
          </a:prstGeom>
        </p:spPr>
      </p:pic>
      <p:pic>
        <p:nvPicPr>
          <p:cNvPr id="1026" name="Picture 2" descr="Clear Flame Engine Technologies Truck">
            <a:extLst>
              <a:ext uri="{FF2B5EF4-FFF2-40B4-BE49-F238E27FC236}">
                <a16:creationId xmlns:a16="http://schemas.microsoft.com/office/drawing/2014/main" id="{31CC02C6-705A-4D2F-8C64-2C06B702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6" y="1639815"/>
            <a:ext cx="130048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CCEF90F-8E4E-4E7E-ADC9-9DD586A0C6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8148" r="11111" b="8395"/>
          <a:stretch/>
        </p:blipFill>
        <p:spPr bwMode="auto">
          <a:xfrm>
            <a:off x="1079084" y="2672055"/>
            <a:ext cx="1693164" cy="100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21F8B5-FC6B-4A6A-A4F3-BE40CCC72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7" y="4355030"/>
            <a:ext cx="3469045" cy="457200"/>
          </a:xfrm>
          <a:prstGeom prst="rect">
            <a:avLst/>
          </a:prstGeom>
        </p:spPr>
      </p:pic>
      <p:pic>
        <p:nvPicPr>
          <p:cNvPr id="1028" name="Picture 4" descr="X15H">
            <a:extLst>
              <a:ext uri="{FF2B5EF4-FFF2-40B4-BE49-F238E27FC236}">
                <a16:creationId xmlns:a16="http://schemas.microsoft.com/office/drawing/2014/main" id="{4C94D9DF-BAEA-49A3-81AF-B73C85FB5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r="17865"/>
          <a:stretch/>
        </p:blipFill>
        <p:spPr bwMode="auto">
          <a:xfrm>
            <a:off x="8185258" y="2796738"/>
            <a:ext cx="89069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78C1412-A993-44E4-B891-8BFD8484FF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39" t="6981" r="25517" b="79221"/>
          <a:stretch/>
        </p:blipFill>
        <p:spPr>
          <a:xfrm>
            <a:off x="6939488" y="1104583"/>
            <a:ext cx="837627" cy="4795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550E77F-60EC-4330-9A16-823DA9E06A2D}"/>
              </a:ext>
            </a:extLst>
          </p:cNvPr>
          <p:cNvSpPr txBox="1"/>
          <p:nvPr/>
        </p:nvSpPr>
        <p:spPr>
          <a:xfrm>
            <a:off x="7646189" y="1142479"/>
            <a:ext cx="1474697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Volvo 7900 hybrid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610553-DB7C-4067-BA0C-28883E6615C7}"/>
              </a:ext>
            </a:extLst>
          </p:cNvPr>
          <p:cNvSpPr txBox="1"/>
          <p:nvPr/>
        </p:nvSpPr>
        <p:spPr>
          <a:xfrm>
            <a:off x="8172154" y="3556701"/>
            <a:ext cx="950050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Cummins 15L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5BC888-7750-4B2F-BBE4-D363670D243C}"/>
              </a:ext>
            </a:extLst>
          </p:cNvPr>
          <p:cNvSpPr txBox="1"/>
          <p:nvPr/>
        </p:nvSpPr>
        <p:spPr>
          <a:xfrm>
            <a:off x="86683" y="2855404"/>
            <a:ext cx="984645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Cummins fuel agnostic engines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0635A5-20DB-44ED-BF55-124DB006E2E5}"/>
              </a:ext>
            </a:extLst>
          </p:cNvPr>
          <p:cNvSpPr txBox="1"/>
          <p:nvPr/>
        </p:nvSpPr>
        <p:spPr>
          <a:xfrm>
            <a:off x="420168" y="1188335"/>
            <a:ext cx="133549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ClearFlame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Engine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Runs on ethanol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623A6D-4906-4A77-A59A-E7FB0FF5FBB1}"/>
              </a:ext>
            </a:extLst>
          </p:cNvPr>
          <p:cNvSpPr txBox="1"/>
          <p:nvPr/>
        </p:nvSpPr>
        <p:spPr>
          <a:xfrm>
            <a:off x="6767468" y="407001"/>
            <a:ext cx="1665122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AchatesPower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Opposed Piston engine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4B0F4C5-FD22-432C-A620-E909734A3088}"/>
              </a:ext>
            </a:extLst>
          </p:cNvPr>
          <p:cNvSpPr/>
          <p:nvPr/>
        </p:nvSpPr>
        <p:spPr>
          <a:xfrm>
            <a:off x="1094280" y="529411"/>
            <a:ext cx="17538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Detroit DD15, inline 6-cyl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 GHG compliant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804D86-21AA-43FD-A966-0DFEDB9B2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425" y="4468216"/>
            <a:ext cx="885140" cy="640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D2CF29-CF2A-4B31-AB74-B13F38F40E51}"/>
              </a:ext>
            </a:extLst>
          </p:cNvPr>
          <p:cNvSpPr/>
          <p:nvPr/>
        </p:nvSpPr>
        <p:spPr>
          <a:xfrm>
            <a:off x="6870698" y="4807021"/>
            <a:ext cx="2044702" cy="21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83DA7-55B6-4D1E-9DB5-3BFFDD3A8824}"/>
              </a:ext>
            </a:extLst>
          </p:cNvPr>
          <p:cNvSpPr txBox="1"/>
          <p:nvPr/>
        </p:nvSpPr>
        <p:spPr>
          <a:xfrm>
            <a:off x="7061332" y="4252436"/>
            <a:ext cx="1930400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ZEVs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Battery electrics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 cell vehicles</a:t>
            </a:r>
          </a:p>
        </p:txBody>
      </p:sp>
      <p:pic>
        <p:nvPicPr>
          <p:cNvPr id="2050" name="Picture 2" descr="eMV Series | International® Trucks">
            <a:extLst>
              <a:ext uri="{FF2B5EF4-FFF2-40B4-BE49-F238E27FC236}">
                <a16:creationId xmlns:a16="http://schemas.microsoft.com/office/drawing/2014/main" id="{850D5B35-D73C-4882-A069-8766E241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24499" r="18557" b="19805"/>
          <a:stretch/>
        </p:blipFill>
        <p:spPr bwMode="auto">
          <a:xfrm>
            <a:off x="7458852" y="4038917"/>
            <a:ext cx="87927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16BC04B4-D94B-4999-8A69-2D9F5957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9" y="4647211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1F2CCC94-76FB-4298-94A3-CFE06AC1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61" y="4363325"/>
            <a:ext cx="596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229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C1D2-5C41-4995-B94F-C10B40D9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4B569B3-00D5-462E-AEF1-FB0AD79F8B51}"/>
              </a:ext>
            </a:extLst>
          </p:cNvPr>
          <p:cNvSpPr txBox="1">
            <a:spLocks/>
          </p:cNvSpPr>
          <p:nvPr/>
        </p:nvSpPr>
        <p:spPr>
          <a:xfrm>
            <a:off x="330958" y="1015573"/>
            <a:ext cx="3777018" cy="4158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3716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65626">
              <a:buNone/>
              <a:defRPr/>
            </a:pPr>
            <a:r>
              <a:rPr lang="en-US" dirty="0"/>
              <a:t>Contact Info</a:t>
            </a:r>
          </a:p>
        </p:txBody>
      </p:sp>
      <p:pic>
        <p:nvPicPr>
          <p:cNvPr id="4" name="Picture 7" descr="Black Email Icon Png #172987 - Free Icons Library">
            <a:extLst>
              <a:ext uri="{FF2B5EF4-FFF2-40B4-BE49-F238E27FC236}">
                <a16:creationId xmlns:a16="http://schemas.microsoft.com/office/drawing/2014/main" id="{18958736-BA1B-4487-AB52-00C9E3C1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5" y="1539496"/>
            <a:ext cx="2746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inkedIn logo - Free logo icons">
            <a:extLst>
              <a:ext uri="{FF2B5EF4-FFF2-40B4-BE49-F238E27FC236}">
                <a16:creationId xmlns:a16="http://schemas.microsoft.com/office/drawing/2014/main" id="{EF9BA255-E25D-4810-B074-8910CE72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5" y="2128569"/>
            <a:ext cx="279276" cy="2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94C12-22C6-45FB-8602-62FDA7713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84" y="1522132"/>
            <a:ext cx="70790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hlinkClick r:id="rId4"/>
              </a:rPr>
              <a:t>joshia@corning.com</a:t>
            </a: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</a:rPr>
              <a:t>                 </a:t>
            </a:r>
          </a:p>
          <a:p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hlinkClick r:id="rId5"/>
            </a:endParaRPr>
          </a:p>
          <a:p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hlinkClick r:id="rId5"/>
              </a:rPr>
              <a:t>https://www.linkedin.com/in/joshiav/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50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2869-E95B-4B9E-A3F7-CDC4D529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Perception : Electrification is </a:t>
            </a:r>
            <a:r>
              <a:rPr lang="en-US" u="sng" dirty="0"/>
              <a:t>the</a:t>
            </a:r>
            <a:r>
              <a:rPr lang="en-US" dirty="0"/>
              <a:t> solution for transport decarbonization</a:t>
            </a:r>
            <a:br>
              <a:rPr lang="en-US" dirty="0"/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R&amp;D spending and policies are skewed heavily towards ZEVs</a:t>
            </a:r>
            <a:endParaRPr lang="en-US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AF138-13E1-4616-AEB2-44974DAD417E}"/>
              </a:ext>
            </a:extLst>
          </p:cNvPr>
          <p:cNvSpPr txBox="1"/>
          <p:nvPr/>
        </p:nvSpPr>
        <p:spPr>
          <a:xfrm>
            <a:off x="3132867" y="1765611"/>
            <a:ext cx="579967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D043A5-15C0-4BF6-8FAC-9D993318CCCB}"/>
              </a:ext>
            </a:extLst>
          </p:cNvPr>
          <p:cNvSpPr/>
          <p:nvPr/>
        </p:nvSpPr>
        <p:spPr>
          <a:xfrm>
            <a:off x="2528665" y="2103320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54A3D7-8E07-4973-A2D0-D139558DEAC1}"/>
              </a:ext>
            </a:extLst>
          </p:cNvPr>
          <p:cNvSpPr/>
          <p:nvPr/>
        </p:nvSpPr>
        <p:spPr>
          <a:xfrm>
            <a:off x="3156151" y="1775497"/>
            <a:ext cx="3200400" cy="3200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1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4E80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46BFE1-C976-46EE-9907-161A2DC00FE3}"/>
              </a:ext>
            </a:extLst>
          </p:cNvPr>
          <p:cNvSpPr/>
          <p:nvPr/>
        </p:nvSpPr>
        <p:spPr>
          <a:xfrm>
            <a:off x="2981589" y="1500343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1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EF41C-861B-4E7C-AA72-BCD72CA7E9CE}"/>
              </a:ext>
            </a:extLst>
          </p:cNvPr>
          <p:cNvSpPr txBox="1"/>
          <p:nvPr/>
        </p:nvSpPr>
        <p:spPr>
          <a:xfrm>
            <a:off x="2633450" y="2368588"/>
            <a:ext cx="696278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E6FD5-B6FA-4CD9-9639-E3C0E7744537}"/>
              </a:ext>
            </a:extLst>
          </p:cNvPr>
          <p:cNvSpPr txBox="1"/>
          <p:nvPr/>
        </p:nvSpPr>
        <p:spPr>
          <a:xfrm>
            <a:off x="4090680" y="3153305"/>
            <a:ext cx="1490134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ED974-D61B-4B52-8C68-90154AC32432}"/>
              </a:ext>
            </a:extLst>
          </p:cNvPr>
          <p:cNvSpPr txBox="1"/>
          <p:nvPr/>
        </p:nvSpPr>
        <p:spPr>
          <a:xfrm>
            <a:off x="1640592" y="830913"/>
            <a:ext cx="2874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improvements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SuperTruck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55% BTE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6FB9E5-98AF-4007-83C3-CD33F5C17422}"/>
              </a:ext>
            </a:extLst>
          </p:cNvPr>
          <p:cNvSpPr txBox="1"/>
          <p:nvPr/>
        </p:nvSpPr>
        <p:spPr>
          <a:xfrm>
            <a:off x="686913" y="2060811"/>
            <a:ext cx="2033325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Alternate fuels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CNG, LPG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D2CF29-CF2A-4B31-AB74-B13F38F40E51}"/>
              </a:ext>
            </a:extLst>
          </p:cNvPr>
          <p:cNvSpPr/>
          <p:nvPr/>
        </p:nvSpPr>
        <p:spPr>
          <a:xfrm>
            <a:off x="6721522" y="4807021"/>
            <a:ext cx="2193878" cy="21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83DA7-55B6-4D1E-9DB5-3BFFDD3A8824}"/>
              </a:ext>
            </a:extLst>
          </p:cNvPr>
          <p:cNvSpPr txBox="1"/>
          <p:nvPr/>
        </p:nvSpPr>
        <p:spPr>
          <a:xfrm>
            <a:off x="6331176" y="3789446"/>
            <a:ext cx="1930400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ZEVs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Battery electrics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 cell vehicles</a:t>
            </a:r>
          </a:p>
        </p:txBody>
      </p:sp>
      <p:pic>
        <p:nvPicPr>
          <p:cNvPr id="2050" name="Picture 2" descr="eMV Series | International® Trucks">
            <a:extLst>
              <a:ext uri="{FF2B5EF4-FFF2-40B4-BE49-F238E27FC236}">
                <a16:creationId xmlns:a16="http://schemas.microsoft.com/office/drawing/2014/main" id="{850D5B35-D73C-4882-A069-8766E241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24499" r="18557" b="19805"/>
          <a:stretch/>
        </p:blipFill>
        <p:spPr bwMode="auto">
          <a:xfrm>
            <a:off x="4009534" y="3700627"/>
            <a:ext cx="87927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16BC04B4-D94B-4999-8A69-2D9F5957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10" y="4206778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1F2CCC94-76FB-4298-94A3-CFE06AC1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12" y="3922892"/>
            <a:ext cx="596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01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2869-E95B-4B9E-A3F7-CDC4D529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Opinion: We need to pursue </a:t>
            </a:r>
            <a:r>
              <a:rPr lang="en-US" u="sng" dirty="0"/>
              <a:t>all</a:t>
            </a:r>
            <a:r>
              <a:rPr lang="en-US" dirty="0"/>
              <a:t> pathways for decarbonization -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True ?</a:t>
            </a:r>
            <a:br>
              <a:rPr lang="en-US" i="1" dirty="0">
                <a:solidFill>
                  <a:srgbClr val="FF0000"/>
                </a:solidFill>
              </a:rPr>
            </a:br>
            <a:endParaRPr lang="en-US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AF138-13E1-4616-AEB2-44974DAD417E}"/>
              </a:ext>
            </a:extLst>
          </p:cNvPr>
          <p:cNvSpPr txBox="1"/>
          <p:nvPr/>
        </p:nvSpPr>
        <p:spPr>
          <a:xfrm>
            <a:off x="4637205" y="1820909"/>
            <a:ext cx="579967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D043A5-15C0-4BF6-8FAC-9D993318CCCB}"/>
              </a:ext>
            </a:extLst>
          </p:cNvPr>
          <p:cNvSpPr/>
          <p:nvPr/>
        </p:nvSpPr>
        <p:spPr>
          <a:xfrm>
            <a:off x="2931172" y="2218973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54A3D7-8E07-4973-A2D0-D139558DEAC1}"/>
              </a:ext>
            </a:extLst>
          </p:cNvPr>
          <p:cNvSpPr/>
          <p:nvPr/>
        </p:nvSpPr>
        <p:spPr>
          <a:xfrm>
            <a:off x="4652643" y="2218973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1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4E80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46BFE1-C976-46EE-9907-161A2DC00FE3}"/>
              </a:ext>
            </a:extLst>
          </p:cNvPr>
          <p:cNvSpPr/>
          <p:nvPr/>
        </p:nvSpPr>
        <p:spPr>
          <a:xfrm>
            <a:off x="3788832" y="1162854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1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EF41C-861B-4E7C-AA72-BCD72CA7E9CE}"/>
              </a:ext>
            </a:extLst>
          </p:cNvPr>
          <p:cNvSpPr txBox="1"/>
          <p:nvPr/>
        </p:nvSpPr>
        <p:spPr>
          <a:xfrm>
            <a:off x="3350787" y="3537097"/>
            <a:ext cx="696278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E6FD5-B6FA-4CD9-9639-E3C0E7744537}"/>
              </a:ext>
            </a:extLst>
          </p:cNvPr>
          <p:cNvSpPr txBox="1"/>
          <p:nvPr/>
        </p:nvSpPr>
        <p:spPr>
          <a:xfrm>
            <a:off x="5342465" y="3537097"/>
            <a:ext cx="1490134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ED974-D61B-4B52-8C68-90154AC32432}"/>
              </a:ext>
            </a:extLst>
          </p:cNvPr>
          <p:cNvSpPr txBox="1"/>
          <p:nvPr/>
        </p:nvSpPr>
        <p:spPr>
          <a:xfrm>
            <a:off x="3460707" y="407001"/>
            <a:ext cx="2874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improvements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55% BTE, Opposed piston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E5DB5-4B56-4375-B285-30439978296B}"/>
              </a:ext>
            </a:extLst>
          </p:cNvPr>
          <p:cNvSpPr txBox="1"/>
          <p:nvPr/>
        </p:nvSpPr>
        <p:spPr>
          <a:xfrm>
            <a:off x="481931" y="3674639"/>
            <a:ext cx="2239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 carbon fuels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Renewable fuels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389F97-2C13-40A0-AEE6-BD58CC7940F1}"/>
              </a:ext>
            </a:extLst>
          </p:cNvPr>
          <p:cNvSpPr/>
          <p:nvPr/>
        </p:nvSpPr>
        <p:spPr>
          <a:xfrm flipV="1">
            <a:off x="2493126" y="3677095"/>
            <a:ext cx="811411" cy="327644"/>
          </a:xfrm>
          <a:custGeom>
            <a:avLst/>
            <a:gdLst>
              <a:gd name="connsiteX0" fmla="*/ 1164166 w 1164166"/>
              <a:gd name="connsiteY0" fmla="*/ 474139 h 474139"/>
              <a:gd name="connsiteX1" fmla="*/ 728133 w 1164166"/>
              <a:gd name="connsiteY1" fmla="*/ 4239 h 474139"/>
              <a:gd name="connsiteX2" fmla="*/ 313266 w 1164166"/>
              <a:gd name="connsiteY2" fmla="*/ 237073 h 474139"/>
              <a:gd name="connsiteX3" fmla="*/ 0 w 1164166"/>
              <a:gd name="connsiteY3" fmla="*/ 143939 h 474139"/>
              <a:gd name="connsiteX4" fmla="*/ 0 w 1164166"/>
              <a:gd name="connsiteY4" fmla="*/ 143939 h 4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166" h="474139">
                <a:moveTo>
                  <a:pt x="1164166" y="474139"/>
                </a:moveTo>
                <a:cubicBezTo>
                  <a:pt x="1017058" y="258944"/>
                  <a:pt x="869950" y="43750"/>
                  <a:pt x="728133" y="4239"/>
                </a:cubicBezTo>
                <a:cubicBezTo>
                  <a:pt x="586316" y="-35272"/>
                  <a:pt x="434621" y="213790"/>
                  <a:pt x="313266" y="237073"/>
                </a:cubicBezTo>
                <a:cubicBezTo>
                  <a:pt x="191911" y="260356"/>
                  <a:pt x="0" y="143939"/>
                  <a:pt x="0" y="143939"/>
                </a:cubicBezTo>
                <a:lnTo>
                  <a:pt x="0" y="143939"/>
                </a:lnTo>
              </a:path>
            </a:pathLst>
          </a:cu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2870B3-9D77-4E3F-9C4A-638586C528D6}"/>
              </a:ext>
            </a:extLst>
          </p:cNvPr>
          <p:cNvSpPr txBox="1"/>
          <p:nvPr/>
        </p:nvSpPr>
        <p:spPr>
          <a:xfrm>
            <a:off x="6333065" y="1485667"/>
            <a:ext cx="2239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Hybridization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Mild, full hybrid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44BC68-CA82-4649-8D95-1B79A91A3106}"/>
              </a:ext>
            </a:extLst>
          </p:cNvPr>
          <p:cNvCxnSpPr/>
          <p:nvPr/>
        </p:nvCxnSpPr>
        <p:spPr>
          <a:xfrm flipV="1">
            <a:off x="5456765" y="1854206"/>
            <a:ext cx="1172633" cy="863600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2FB0C9-8CE1-410A-A27D-FEDCAB62B8E0}"/>
              </a:ext>
            </a:extLst>
          </p:cNvPr>
          <p:cNvSpPr txBox="1"/>
          <p:nvPr/>
        </p:nvSpPr>
        <p:spPr>
          <a:xfrm>
            <a:off x="3807471" y="4455986"/>
            <a:ext cx="2239433" cy="61555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Synthetic fuels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e-diesel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1A5D6-B901-407F-ABD9-6519093E02EF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927188" y="3666072"/>
            <a:ext cx="4644" cy="789914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D6FB9E5-98AF-4007-83C3-CD33F5C17422}"/>
              </a:ext>
            </a:extLst>
          </p:cNvPr>
          <p:cNvSpPr txBox="1"/>
          <p:nvPr/>
        </p:nvSpPr>
        <p:spPr>
          <a:xfrm>
            <a:off x="1671836" y="1339095"/>
            <a:ext cx="2033325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Alternate fuels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CNG, LPG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Ethanol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 agnostic engines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094E37-596A-4D32-823E-3D9C469F8112}"/>
              </a:ext>
            </a:extLst>
          </p:cNvPr>
          <p:cNvCxnSpPr>
            <a:cxnSpLocks/>
          </p:cNvCxnSpPr>
          <p:nvPr/>
        </p:nvCxnSpPr>
        <p:spPr>
          <a:xfrm flipH="1" flipV="1">
            <a:off x="3530600" y="2062721"/>
            <a:ext cx="876300" cy="655085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59E38C-B253-4898-BF5E-3C6E454591D5}"/>
              </a:ext>
            </a:extLst>
          </p:cNvPr>
          <p:cNvCxnSpPr>
            <a:cxnSpLocks/>
          </p:cNvCxnSpPr>
          <p:nvPr/>
        </p:nvCxnSpPr>
        <p:spPr>
          <a:xfrm flipV="1">
            <a:off x="4937983" y="3079218"/>
            <a:ext cx="2178250" cy="18601"/>
          </a:xfrm>
          <a:prstGeom prst="line">
            <a:avLst/>
          </a:prstGeom>
          <a:ln>
            <a:prstDash val="sysDot"/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6A16E7-88E4-4936-9481-67C4C7A4E556}"/>
              </a:ext>
            </a:extLst>
          </p:cNvPr>
          <p:cNvSpPr/>
          <p:nvPr/>
        </p:nvSpPr>
        <p:spPr>
          <a:xfrm flipH="1" flipV="1">
            <a:off x="6565278" y="3933039"/>
            <a:ext cx="919266" cy="327644"/>
          </a:xfrm>
          <a:custGeom>
            <a:avLst/>
            <a:gdLst>
              <a:gd name="connsiteX0" fmla="*/ 1164166 w 1164166"/>
              <a:gd name="connsiteY0" fmla="*/ 474139 h 474139"/>
              <a:gd name="connsiteX1" fmla="*/ 728133 w 1164166"/>
              <a:gd name="connsiteY1" fmla="*/ 4239 h 474139"/>
              <a:gd name="connsiteX2" fmla="*/ 313266 w 1164166"/>
              <a:gd name="connsiteY2" fmla="*/ 237073 h 474139"/>
              <a:gd name="connsiteX3" fmla="*/ 0 w 1164166"/>
              <a:gd name="connsiteY3" fmla="*/ 143939 h 474139"/>
              <a:gd name="connsiteX4" fmla="*/ 0 w 1164166"/>
              <a:gd name="connsiteY4" fmla="*/ 143939 h 4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166" h="474139">
                <a:moveTo>
                  <a:pt x="1164166" y="474139"/>
                </a:moveTo>
                <a:cubicBezTo>
                  <a:pt x="1017058" y="258944"/>
                  <a:pt x="869950" y="43750"/>
                  <a:pt x="728133" y="4239"/>
                </a:cubicBezTo>
                <a:cubicBezTo>
                  <a:pt x="586316" y="-35272"/>
                  <a:pt x="434621" y="213790"/>
                  <a:pt x="313266" y="237073"/>
                </a:cubicBezTo>
                <a:cubicBezTo>
                  <a:pt x="191911" y="260356"/>
                  <a:pt x="0" y="143939"/>
                  <a:pt x="0" y="143939"/>
                </a:cubicBezTo>
                <a:lnTo>
                  <a:pt x="0" y="143939"/>
                </a:lnTo>
              </a:path>
            </a:pathLst>
          </a:cu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A9AD34-5B64-4D1E-9232-8D4013C2D1CE}"/>
              </a:ext>
            </a:extLst>
          </p:cNvPr>
          <p:cNvSpPr txBox="1"/>
          <p:nvPr/>
        </p:nvSpPr>
        <p:spPr>
          <a:xfrm>
            <a:off x="6957892" y="2470002"/>
            <a:ext cx="1474697" cy="13849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Hybrid + green fuel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Plug-in + Syn fuel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F187F2-9E5C-490A-8BDF-3C38AA1C2BA6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4897924" y="1022554"/>
            <a:ext cx="0" cy="721026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7">
            <a:extLst>
              <a:ext uri="{FF2B5EF4-FFF2-40B4-BE49-F238E27FC236}">
                <a16:creationId xmlns:a16="http://schemas.microsoft.com/office/drawing/2014/main" id="{97B3AD21-2DA2-4027-91AD-4A1F0F9D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01" y="471558"/>
            <a:ext cx="675492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BBF116-E9E7-4F93-BC63-ED5628103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892" y="475739"/>
            <a:ext cx="759958" cy="731520"/>
          </a:xfrm>
          <a:prstGeom prst="rect">
            <a:avLst/>
          </a:prstGeom>
        </p:spPr>
      </p:pic>
      <p:pic>
        <p:nvPicPr>
          <p:cNvPr id="1026" name="Picture 2" descr="Clear Flame Engine Technologies Truck">
            <a:extLst>
              <a:ext uri="{FF2B5EF4-FFF2-40B4-BE49-F238E27FC236}">
                <a16:creationId xmlns:a16="http://schemas.microsoft.com/office/drawing/2014/main" id="{31CC02C6-705A-4D2F-8C64-2C06B702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6" y="1639815"/>
            <a:ext cx="130048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CCEF90F-8E4E-4E7E-ADC9-9DD586A0C6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8148" r="11111" b="8395"/>
          <a:stretch/>
        </p:blipFill>
        <p:spPr bwMode="auto">
          <a:xfrm>
            <a:off x="1079084" y="2672055"/>
            <a:ext cx="1693164" cy="100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21F8B5-FC6B-4A6A-A4F3-BE40CCC72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7" y="4355030"/>
            <a:ext cx="3469045" cy="457200"/>
          </a:xfrm>
          <a:prstGeom prst="rect">
            <a:avLst/>
          </a:prstGeom>
        </p:spPr>
      </p:pic>
      <p:pic>
        <p:nvPicPr>
          <p:cNvPr id="1028" name="Picture 4" descr="X15H">
            <a:extLst>
              <a:ext uri="{FF2B5EF4-FFF2-40B4-BE49-F238E27FC236}">
                <a16:creationId xmlns:a16="http://schemas.microsoft.com/office/drawing/2014/main" id="{4C94D9DF-BAEA-49A3-81AF-B73C85FB5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r="17865"/>
          <a:stretch/>
        </p:blipFill>
        <p:spPr bwMode="auto">
          <a:xfrm>
            <a:off x="8185258" y="2796738"/>
            <a:ext cx="89069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78C1412-A993-44E4-B891-8BFD8484FF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39" t="6981" r="25517" b="79221"/>
          <a:stretch/>
        </p:blipFill>
        <p:spPr>
          <a:xfrm>
            <a:off x="6939488" y="1104583"/>
            <a:ext cx="837627" cy="4795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550E77F-60EC-4330-9A16-823DA9E06A2D}"/>
              </a:ext>
            </a:extLst>
          </p:cNvPr>
          <p:cNvSpPr txBox="1"/>
          <p:nvPr/>
        </p:nvSpPr>
        <p:spPr>
          <a:xfrm>
            <a:off x="7646189" y="1142479"/>
            <a:ext cx="1474697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Volvo 7900 hybrid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610553-DB7C-4067-BA0C-28883E6615C7}"/>
              </a:ext>
            </a:extLst>
          </p:cNvPr>
          <p:cNvSpPr txBox="1"/>
          <p:nvPr/>
        </p:nvSpPr>
        <p:spPr>
          <a:xfrm>
            <a:off x="8172154" y="3556701"/>
            <a:ext cx="950050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Cummins 15L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5BC888-7750-4B2F-BBE4-D363670D243C}"/>
              </a:ext>
            </a:extLst>
          </p:cNvPr>
          <p:cNvSpPr txBox="1"/>
          <p:nvPr/>
        </p:nvSpPr>
        <p:spPr>
          <a:xfrm>
            <a:off x="86683" y="2855404"/>
            <a:ext cx="984645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Cummins fuel agnostic engines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0635A5-20DB-44ED-BF55-124DB006E2E5}"/>
              </a:ext>
            </a:extLst>
          </p:cNvPr>
          <p:cNvSpPr txBox="1"/>
          <p:nvPr/>
        </p:nvSpPr>
        <p:spPr>
          <a:xfrm>
            <a:off x="420168" y="1188335"/>
            <a:ext cx="133549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ClearFlame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Engine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Runs on ethanol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623A6D-4906-4A77-A59A-E7FB0FF5FBB1}"/>
              </a:ext>
            </a:extLst>
          </p:cNvPr>
          <p:cNvSpPr txBox="1"/>
          <p:nvPr/>
        </p:nvSpPr>
        <p:spPr>
          <a:xfrm>
            <a:off x="6767468" y="407001"/>
            <a:ext cx="1665122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AchatesPower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Opposed Piston engine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4B0F4C5-FD22-432C-A620-E909734A3088}"/>
              </a:ext>
            </a:extLst>
          </p:cNvPr>
          <p:cNvSpPr/>
          <p:nvPr/>
        </p:nvSpPr>
        <p:spPr>
          <a:xfrm>
            <a:off x="1094280" y="529411"/>
            <a:ext cx="175387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Detroit DD15, inline 6-cyl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 GHG compliant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804D86-21AA-43FD-A966-0DFEDB9B2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425" y="4468216"/>
            <a:ext cx="885140" cy="640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D2CF29-CF2A-4B31-AB74-B13F38F40E51}"/>
              </a:ext>
            </a:extLst>
          </p:cNvPr>
          <p:cNvSpPr/>
          <p:nvPr/>
        </p:nvSpPr>
        <p:spPr>
          <a:xfrm>
            <a:off x="6870698" y="4807021"/>
            <a:ext cx="2044702" cy="21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83DA7-55B6-4D1E-9DB5-3BFFDD3A8824}"/>
              </a:ext>
            </a:extLst>
          </p:cNvPr>
          <p:cNvSpPr txBox="1"/>
          <p:nvPr/>
        </p:nvSpPr>
        <p:spPr>
          <a:xfrm>
            <a:off x="7061332" y="4252436"/>
            <a:ext cx="1930400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ZEVs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Battery electrics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Fuel cell vehicles</a:t>
            </a:r>
          </a:p>
        </p:txBody>
      </p:sp>
      <p:pic>
        <p:nvPicPr>
          <p:cNvPr id="2050" name="Picture 2" descr="eMV Series | International® Trucks">
            <a:extLst>
              <a:ext uri="{FF2B5EF4-FFF2-40B4-BE49-F238E27FC236}">
                <a16:creationId xmlns:a16="http://schemas.microsoft.com/office/drawing/2014/main" id="{850D5B35-D73C-4882-A069-8766E2411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24499" r="18557" b="19805"/>
          <a:stretch/>
        </p:blipFill>
        <p:spPr bwMode="auto">
          <a:xfrm>
            <a:off x="7458852" y="4038917"/>
            <a:ext cx="87927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16BC04B4-D94B-4999-8A69-2D9F5957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9" y="4647211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1F2CCC94-76FB-4298-94A3-CFE06AC1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61" y="4363325"/>
            <a:ext cx="596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611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2F0CA-C4B5-427C-9947-5EDC23559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82" t="3432" r="14896"/>
          <a:stretch/>
        </p:blipFill>
        <p:spPr>
          <a:xfrm>
            <a:off x="588312" y="1366171"/>
            <a:ext cx="3176484" cy="3200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07966AE-2439-46EB-A078-990F9139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What problems are we are trying to solve in the transportation sector?</a:t>
            </a:r>
            <a:br>
              <a:rPr lang="en-US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C9097-0316-4D4C-9778-C5F958122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50" b="31250"/>
          <a:stretch/>
        </p:blipFill>
        <p:spPr>
          <a:xfrm>
            <a:off x="2925658" y="817805"/>
            <a:ext cx="609600" cy="22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324B29-A510-4A88-B2E8-41DDB9079DB7}"/>
              </a:ext>
            </a:extLst>
          </p:cNvPr>
          <p:cNvSpPr txBox="1"/>
          <p:nvPr/>
        </p:nvSpPr>
        <p:spPr>
          <a:xfrm rot="17868107">
            <a:off x="2710917" y="1178177"/>
            <a:ext cx="671979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Cars (6%)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8B1395-0C15-47BB-B663-90A04432D315}"/>
              </a:ext>
            </a:extLst>
          </p:cNvPr>
          <p:cNvSpPr txBox="1"/>
          <p:nvPr/>
        </p:nvSpPr>
        <p:spPr>
          <a:xfrm rot="18605415">
            <a:off x="2987877" y="1425721"/>
            <a:ext cx="894797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Shipping (2%)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B2DB2E-A709-4D9E-BFB0-F46AC626D3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8" t="13890" b="11110"/>
          <a:stretch/>
        </p:blipFill>
        <p:spPr>
          <a:xfrm rot="173628">
            <a:off x="3825451" y="1226347"/>
            <a:ext cx="341630" cy="2743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5C4614-8C92-4818-A373-370226184C48}"/>
              </a:ext>
            </a:extLst>
          </p:cNvPr>
          <p:cNvSpPr txBox="1"/>
          <p:nvPr/>
        </p:nvSpPr>
        <p:spPr>
          <a:xfrm rot="18924952">
            <a:off x="3171420" y="1576286"/>
            <a:ext cx="875561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Aviation (2%)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B67514-87FC-4652-AD73-6A7A651481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59" t="15523" r="18426" b="16884"/>
          <a:stretch/>
        </p:blipFill>
        <p:spPr>
          <a:xfrm>
            <a:off x="2516735" y="4547865"/>
            <a:ext cx="255743" cy="2743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4CA1B8-E5E6-448E-9B1D-13494A24362D}"/>
              </a:ext>
            </a:extLst>
          </p:cNvPr>
          <p:cNvSpPr txBox="1"/>
          <p:nvPr/>
        </p:nvSpPr>
        <p:spPr>
          <a:xfrm rot="4652954">
            <a:off x="1896085" y="3842041"/>
            <a:ext cx="982961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Buildings (16%)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3C4B354-5E5C-4DB5-86C5-068FE11C3B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18" t="16647" r="32228" b="15046"/>
          <a:stretch/>
        </p:blipFill>
        <p:spPr>
          <a:xfrm>
            <a:off x="1250931" y="4320951"/>
            <a:ext cx="140375" cy="27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41834AC-AD15-4868-9368-DD29800C1668}"/>
              </a:ext>
            </a:extLst>
          </p:cNvPr>
          <p:cNvSpPr txBox="1"/>
          <p:nvPr/>
        </p:nvSpPr>
        <p:spPr>
          <a:xfrm rot="18296182">
            <a:off x="1069621" y="3616015"/>
            <a:ext cx="1247457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 Supply (12%)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7028E7-1585-46AB-AF78-282ECDA723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48" t="16325" r="13888" b="14925"/>
          <a:stretch/>
        </p:blipFill>
        <p:spPr>
          <a:xfrm>
            <a:off x="526101" y="2026951"/>
            <a:ext cx="281559" cy="2743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5D96FC9-28C0-480F-8DC1-482F324CBB17}"/>
              </a:ext>
            </a:extLst>
          </p:cNvPr>
          <p:cNvSpPr txBox="1"/>
          <p:nvPr/>
        </p:nvSpPr>
        <p:spPr>
          <a:xfrm rot="1943599">
            <a:off x="1120421" y="2572566"/>
            <a:ext cx="942887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Industry (34%)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C4F861-6609-4E71-94E8-7015A8E67E5E}"/>
              </a:ext>
            </a:extLst>
          </p:cNvPr>
          <p:cNvSpPr txBox="1"/>
          <p:nvPr/>
        </p:nvSpPr>
        <p:spPr>
          <a:xfrm>
            <a:off x="1205089" y="1020766"/>
            <a:ext cx="1282723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Freight vehicles (4%)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3B760A3-3EFB-4043-9412-C9E070F44B2E}"/>
              </a:ext>
            </a:extLst>
          </p:cNvPr>
          <p:cNvCxnSpPr/>
          <p:nvPr/>
        </p:nvCxnSpPr>
        <p:spPr>
          <a:xfrm>
            <a:off x="1321118" y="1253022"/>
            <a:ext cx="1075213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F85B44-820C-43E3-A32F-4DC3E4692BF1}"/>
              </a:ext>
            </a:extLst>
          </p:cNvPr>
          <p:cNvCxnSpPr>
            <a:cxnSpLocks/>
          </p:cNvCxnSpPr>
          <p:nvPr/>
        </p:nvCxnSpPr>
        <p:spPr>
          <a:xfrm>
            <a:off x="2396331" y="1252607"/>
            <a:ext cx="23263" cy="167407"/>
          </a:xfrm>
          <a:prstGeom prst="line">
            <a:avLst/>
          </a:prstGeom>
          <a:ln w="1270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90B7E70-E9FE-4546-A6C0-4F045815A362}"/>
              </a:ext>
            </a:extLst>
          </p:cNvPr>
          <p:cNvSpPr txBox="1"/>
          <p:nvPr/>
        </p:nvSpPr>
        <p:spPr>
          <a:xfrm>
            <a:off x="2361166" y="2906754"/>
            <a:ext cx="1329327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Ag., forestry and other land use (22%)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E9D980-ED69-42B5-9A5E-C4AE141F326A}"/>
              </a:ext>
            </a:extLst>
          </p:cNvPr>
          <p:cNvSpPr/>
          <p:nvPr/>
        </p:nvSpPr>
        <p:spPr>
          <a:xfrm>
            <a:off x="242071" y="466878"/>
            <a:ext cx="3778624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Global Greenhouse Gas emissions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CADF6E0-3650-4F4C-88F7-C5362A56147F}"/>
              </a:ext>
            </a:extLst>
          </p:cNvPr>
          <p:cNvSpPr/>
          <p:nvPr/>
        </p:nvSpPr>
        <p:spPr>
          <a:xfrm>
            <a:off x="4623185" y="466878"/>
            <a:ext cx="3778624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Criteria Pollutants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076EE37-47ED-4790-848F-0D4BB66863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9" t="29655" r="9425" b="29827"/>
          <a:stretch/>
        </p:blipFill>
        <p:spPr>
          <a:xfrm>
            <a:off x="1571624" y="753282"/>
            <a:ext cx="549651" cy="2743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46737F9-2FBA-4B2E-ADF5-C23CD2AE0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452" t="23771" r="11098" b="28558"/>
          <a:stretch/>
        </p:blipFill>
        <p:spPr>
          <a:xfrm>
            <a:off x="3710189" y="3169704"/>
            <a:ext cx="451438" cy="27432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FCBED0-0FC5-442A-8FDB-07FC4B66283E}"/>
              </a:ext>
            </a:extLst>
          </p:cNvPr>
          <p:cNvSpPr txBox="1"/>
          <p:nvPr/>
        </p:nvSpPr>
        <p:spPr>
          <a:xfrm>
            <a:off x="4465065" y="829800"/>
            <a:ext cx="4450335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are nearing zero-impact emissions with upcoming regulatory steps (~ Euro 7/VII/EPA Tier 4/Low NOx/CN 7 …)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671AD2-3D3C-4CE5-B2BA-8FE9A1EA7DD3}"/>
              </a:ext>
            </a:extLst>
          </p:cNvPr>
          <p:cNvSpPr txBox="1"/>
          <p:nvPr/>
        </p:nvSpPr>
        <p:spPr>
          <a:xfrm>
            <a:off x="4623185" y="4790563"/>
            <a:ext cx="3893309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https://www.epa.gov/air-trends/air-quality-cities-and-counties</a:t>
            </a:r>
            <a:r>
              <a:rPr lang="en-US" sz="10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F752E4-D7F7-43D6-A4A0-20BE9EB3FE84}"/>
              </a:ext>
            </a:extLst>
          </p:cNvPr>
          <p:cNvGrpSpPr/>
          <p:nvPr/>
        </p:nvGrpSpPr>
        <p:grpSpPr>
          <a:xfrm>
            <a:off x="4301641" y="1415965"/>
            <a:ext cx="4712704" cy="3200400"/>
            <a:chOff x="4431297" y="1415965"/>
            <a:chExt cx="4712704" cy="3200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18AE39-3589-47C5-AC35-2C604C40A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31297" y="1415965"/>
              <a:ext cx="4418418" cy="32004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3DD20E9-03AC-4F0D-B1E0-FC32C16BFF3B}"/>
                </a:ext>
              </a:extLst>
            </p:cNvPr>
            <p:cNvCxnSpPr>
              <a:cxnSpLocks/>
            </p:cNvCxnSpPr>
            <p:nvPr/>
          </p:nvCxnSpPr>
          <p:spPr>
            <a:xfrm>
              <a:off x="4864100" y="2368550"/>
              <a:ext cx="2292350" cy="933497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628C154-FE4C-4341-8CFA-9E059F67FE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6332" y="3314453"/>
              <a:ext cx="761694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45A48B-DC66-4E77-B7E1-6567EB485EDB}"/>
                </a:ext>
              </a:extLst>
            </p:cNvPr>
            <p:cNvSpPr txBox="1"/>
            <p:nvPr/>
          </p:nvSpPr>
          <p:spPr>
            <a:xfrm>
              <a:off x="6750672" y="2305605"/>
              <a:ext cx="21373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US AQG today : 12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cs typeface="Calibri" panose="020F0502020204030204" pitchFamily="34" charset="0"/>
                </a:rPr>
                <a:t>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g/m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55F464-E628-4540-81F2-48F35D175205}"/>
                </a:ext>
              </a:extLst>
            </p:cNvPr>
            <p:cNvSpPr txBox="1"/>
            <p:nvPr/>
          </p:nvSpPr>
          <p:spPr>
            <a:xfrm>
              <a:off x="8161899" y="2891313"/>
              <a:ext cx="98210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NAAQS 2023?</a:t>
              </a:r>
              <a:endPara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BFD7146-E1AC-4222-B1DC-77FE1672A538}"/>
              </a:ext>
            </a:extLst>
          </p:cNvPr>
          <p:cNvSpPr txBox="1"/>
          <p:nvPr/>
        </p:nvSpPr>
        <p:spPr>
          <a:xfrm>
            <a:off x="96923" y="4850377"/>
            <a:ext cx="3749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Source: IPCC 2022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https://www.ipcc.ch/report/ar6/wg3/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60647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B887D7-CC9E-40AC-ABCD-6545B1EF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Zero impact emissions will require a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diverse set of technology solutions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4859C-5A27-4453-BAAA-B030A518CB77}"/>
              </a:ext>
            </a:extLst>
          </p:cNvPr>
          <p:cNvSpPr txBox="1"/>
          <p:nvPr/>
        </p:nvSpPr>
        <p:spPr>
          <a:xfrm>
            <a:off x="2998128" y="916935"/>
            <a:ext cx="2122487" cy="3698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D5BED-F1DB-4B0E-B3F9-C00F6C3B8E4A}"/>
              </a:ext>
            </a:extLst>
          </p:cNvPr>
          <p:cNvSpPr txBox="1"/>
          <p:nvPr/>
        </p:nvSpPr>
        <p:spPr>
          <a:xfrm>
            <a:off x="3102903" y="1324923"/>
            <a:ext cx="19335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transportation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E78E0-C6DD-4AB5-8AD4-9B026648D851}"/>
              </a:ext>
            </a:extLst>
          </p:cNvPr>
          <p:cNvSpPr txBox="1"/>
          <p:nvPr/>
        </p:nvSpPr>
        <p:spPr>
          <a:xfrm>
            <a:off x="3651268" y="2532075"/>
            <a:ext cx="13668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Ride-sharing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E7547-D0E9-4F41-BB82-E6276110AF26}"/>
              </a:ext>
            </a:extLst>
          </p:cNvPr>
          <p:cNvSpPr txBox="1"/>
          <p:nvPr/>
        </p:nvSpPr>
        <p:spPr bwMode="auto">
          <a:xfrm>
            <a:off x="5649323" y="915764"/>
            <a:ext cx="3074635" cy="3698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10EC5E-01B0-4419-A68E-BFE5A2464B3E}"/>
              </a:ext>
            </a:extLst>
          </p:cNvPr>
          <p:cNvGrpSpPr/>
          <p:nvPr/>
        </p:nvGrpSpPr>
        <p:grpSpPr>
          <a:xfrm>
            <a:off x="5639798" y="1352327"/>
            <a:ext cx="3102210" cy="2881876"/>
            <a:chOff x="5997340" y="1380793"/>
            <a:chExt cx="3102210" cy="28818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43210F-72CC-4A65-9EDF-C9FE626E59A7}"/>
                </a:ext>
              </a:extLst>
            </p:cNvPr>
            <p:cNvSpPr txBox="1"/>
            <p:nvPr/>
          </p:nvSpPr>
          <p:spPr bwMode="auto">
            <a:xfrm>
              <a:off x="5997340" y="1380793"/>
              <a:ext cx="2132013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ICE efficiency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8C3C75-DE93-474F-803B-D436D6B47E7B}"/>
                </a:ext>
              </a:extLst>
            </p:cNvPr>
            <p:cNvSpPr txBox="1"/>
            <p:nvPr/>
          </p:nvSpPr>
          <p:spPr bwMode="auto">
            <a:xfrm>
              <a:off x="6045200" y="2730168"/>
              <a:ext cx="305435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Light-weighting, aerodynamics etc.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44793C-F523-45F7-B989-1622B26F7F33}"/>
                </a:ext>
              </a:extLst>
            </p:cNvPr>
            <p:cNvSpPr txBox="1"/>
            <p:nvPr/>
          </p:nvSpPr>
          <p:spPr bwMode="auto">
            <a:xfrm>
              <a:off x="7091518" y="3924531"/>
              <a:ext cx="1914525" cy="33813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Waste heat recovery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B2D8F5-A838-4E16-9399-CA8D0AACAF58}"/>
                </a:ext>
              </a:extLst>
            </p:cNvPr>
            <p:cNvSpPr txBox="1"/>
            <p:nvPr/>
          </p:nvSpPr>
          <p:spPr bwMode="auto">
            <a:xfrm>
              <a:off x="6653406" y="3220915"/>
              <a:ext cx="22463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Predictive cruise control, platooning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BFABF1-A908-4BB1-B18E-93125E3BC9A4}"/>
                </a:ext>
              </a:extLst>
            </p:cNvPr>
            <p:cNvSpPr txBox="1"/>
            <p:nvPr/>
          </p:nvSpPr>
          <p:spPr bwMode="auto">
            <a:xfrm>
              <a:off x="6045200" y="2224548"/>
              <a:ext cx="2970213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Improved aftertreatment systems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ED8BB9-B85C-49CE-A404-BEB4FCBC9552}"/>
                </a:ext>
              </a:extLst>
            </p:cNvPr>
            <p:cNvSpPr txBox="1"/>
            <p:nvPr/>
          </p:nvSpPr>
          <p:spPr bwMode="auto">
            <a:xfrm>
              <a:off x="7417358" y="1777397"/>
              <a:ext cx="1471613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Hybridization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830DAA5-EF28-4C56-AEDE-FD1710BFE2B9}"/>
              </a:ext>
            </a:extLst>
          </p:cNvPr>
          <p:cNvSpPr txBox="1"/>
          <p:nvPr/>
        </p:nvSpPr>
        <p:spPr>
          <a:xfrm>
            <a:off x="3223186" y="3182390"/>
            <a:ext cx="1692878" cy="33855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carbon fuels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D424D-0491-4FCE-AF34-BEC535A31E64}"/>
              </a:ext>
            </a:extLst>
          </p:cNvPr>
          <p:cNvSpPr txBox="1"/>
          <p:nvPr/>
        </p:nvSpPr>
        <p:spPr>
          <a:xfrm>
            <a:off x="3309319" y="3831534"/>
            <a:ext cx="1574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D0E545-54DE-469F-A299-EF6905AE2CDF}"/>
              </a:ext>
            </a:extLst>
          </p:cNvPr>
          <p:cNvSpPr txBox="1"/>
          <p:nvPr/>
        </p:nvSpPr>
        <p:spPr>
          <a:xfrm>
            <a:off x="420042" y="916935"/>
            <a:ext cx="2109787" cy="3698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117913-FAAE-4B98-81FD-7AB8DA9D115B}"/>
              </a:ext>
            </a:extLst>
          </p:cNvPr>
          <p:cNvSpPr txBox="1"/>
          <p:nvPr/>
        </p:nvSpPr>
        <p:spPr>
          <a:xfrm>
            <a:off x="965569" y="1991602"/>
            <a:ext cx="13668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Geo-fencing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8BC789-2D1D-429B-8AF0-1D2FB17F0BCB}"/>
              </a:ext>
            </a:extLst>
          </p:cNvPr>
          <p:cNvSpPr txBox="1"/>
          <p:nvPr/>
        </p:nvSpPr>
        <p:spPr>
          <a:xfrm>
            <a:off x="540133" y="2520310"/>
            <a:ext cx="1366837" cy="33813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Electrification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EDF19E-D493-43E2-9E47-EA56FB26B790}"/>
              </a:ext>
            </a:extLst>
          </p:cNvPr>
          <p:cNvSpPr txBox="1"/>
          <p:nvPr/>
        </p:nvSpPr>
        <p:spPr>
          <a:xfrm>
            <a:off x="643643" y="3083087"/>
            <a:ext cx="14033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07B131-5E82-4118-B4B6-3DCEF5F3C3F1}"/>
              </a:ext>
            </a:extLst>
          </p:cNvPr>
          <p:cNvCxnSpPr>
            <a:cxnSpLocks/>
          </p:cNvCxnSpPr>
          <p:nvPr/>
        </p:nvCxnSpPr>
        <p:spPr>
          <a:xfrm>
            <a:off x="2739672" y="916935"/>
            <a:ext cx="1587" cy="393192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C1FF4F-68EC-4FA0-927E-91F624EBA024}"/>
              </a:ext>
            </a:extLst>
          </p:cNvPr>
          <p:cNvCxnSpPr>
            <a:cxnSpLocks/>
          </p:cNvCxnSpPr>
          <p:nvPr/>
        </p:nvCxnSpPr>
        <p:spPr>
          <a:xfrm>
            <a:off x="5379413" y="916935"/>
            <a:ext cx="1587" cy="393192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F7BB9475-8E47-4401-8445-11B92364323D}"/>
              </a:ext>
            </a:extLst>
          </p:cNvPr>
          <p:cNvSpPr/>
          <p:nvPr/>
        </p:nvSpPr>
        <p:spPr>
          <a:xfrm>
            <a:off x="164865" y="458980"/>
            <a:ext cx="8694737" cy="407987"/>
          </a:xfrm>
          <a:prstGeom prst="rightArrow">
            <a:avLst>
              <a:gd name="adj1" fmla="val 50000"/>
              <a:gd name="adj2" fmla="val 54861"/>
            </a:avLst>
          </a:prstGeom>
          <a:gradFill flip="none" rotWithShape="1">
            <a:gsLst>
              <a:gs pos="0">
                <a:srgbClr val="FFC000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rgbClr val="006600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MATURITY &amp; CONSUMER ACCEPTANCE                                                                                         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INFRASTRUCTURE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98E65E-58E3-4656-8C99-68045A212190}"/>
              </a:ext>
            </a:extLst>
          </p:cNvPr>
          <p:cNvSpPr txBox="1"/>
          <p:nvPr/>
        </p:nvSpPr>
        <p:spPr>
          <a:xfrm>
            <a:off x="405754" y="1459860"/>
            <a:ext cx="16414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Telecommuting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96F377-5BF6-4084-9FED-BA6ADA1BE1A1}"/>
              </a:ext>
            </a:extLst>
          </p:cNvPr>
          <p:cNvSpPr txBox="1"/>
          <p:nvPr/>
        </p:nvSpPr>
        <p:spPr>
          <a:xfrm>
            <a:off x="3094342" y="1838003"/>
            <a:ext cx="193198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Rail &amp; marine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8732D1-D9D8-4DE5-96E8-26D16B6C8DC4}"/>
              </a:ext>
            </a:extLst>
          </p:cNvPr>
          <p:cNvSpPr txBox="1"/>
          <p:nvPr/>
        </p:nvSpPr>
        <p:spPr>
          <a:xfrm>
            <a:off x="5943724" y="4398627"/>
            <a:ext cx="270477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Non-tailpipe emissions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4D1CC1-3299-44BB-832B-D8FE9339E2E1}"/>
              </a:ext>
            </a:extLst>
          </p:cNvPr>
          <p:cNvSpPr txBox="1"/>
          <p:nvPr/>
        </p:nvSpPr>
        <p:spPr>
          <a:xfrm>
            <a:off x="1264747" y="3642210"/>
            <a:ext cx="793985" cy="3397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826A17-EF0D-4D3F-B6D1-CA21713E27B7}"/>
              </a:ext>
            </a:extLst>
          </p:cNvPr>
          <p:cNvSpPr/>
          <p:nvPr/>
        </p:nvSpPr>
        <p:spPr>
          <a:xfrm>
            <a:off x="5649323" y="1358216"/>
            <a:ext cx="3054350" cy="304935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98AED0-38CD-474E-B5A1-8A1DBE7C1673}"/>
              </a:ext>
            </a:extLst>
          </p:cNvPr>
          <p:cNvSpPr txBox="1"/>
          <p:nvPr/>
        </p:nvSpPr>
        <p:spPr>
          <a:xfrm>
            <a:off x="3364061" y="4398627"/>
            <a:ext cx="14111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Fleet turnover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9EB164-2195-4339-AB02-4A31ADFB540E}"/>
              </a:ext>
            </a:extLst>
          </p:cNvPr>
          <p:cNvSpPr txBox="1"/>
          <p:nvPr/>
        </p:nvSpPr>
        <p:spPr>
          <a:xfrm>
            <a:off x="441809" y="4294953"/>
            <a:ext cx="1496662" cy="33855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planning</a:t>
            </a:r>
          </a:p>
        </p:txBody>
      </p:sp>
    </p:spTree>
    <p:extLst>
      <p:ext uri="{BB962C8B-B14F-4D97-AF65-F5344CB8AC3E}">
        <p14:creationId xmlns:p14="http://schemas.microsoft.com/office/powerpoint/2010/main" val="390669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F0E1-9F72-4C67-A98D-785DD00CC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Tailpipe criteria pollutant limits have reduced by &gt;99%</a:t>
            </a:r>
            <a:br>
              <a:rPr lang="en-US" dirty="0"/>
            </a:br>
            <a:r>
              <a:rPr lang="en-US" sz="2000" dirty="0"/>
              <a:t>But we need to tackle real-world emission scenarios and high emitters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082C9C-1298-4FD0-A836-04DF05140372}"/>
              </a:ext>
            </a:extLst>
          </p:cNvPr>
          <p:cNvGrpSpPr/>
          <p:nvPr/>
        </p:nvGrpSpPr>
        <p:grpSpPr>
          <a:xfrm>
            <a:off x="78472" y="1085850"/>
            <a:ext cx="4689294" cy="3966210"/>
            <a:chOff x="178773" y="901184"/>
            <a:chExt cx="4689294" cy="39662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0EF1B6-C886-4F84-AFEE-08D0228EE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105" y="901184"/>
              <a:ext cx="4319962" cy="3657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5E6E90-0B18-4463-B81C-02197525F70D}"/>
                </a:ext>
              </a:extLst>
            </p:cNvPr>
            <p:cNvSpPr txBox="1"/>
            <p:nvPr/>
          </p:nvSpPr>
          <p:spPr>
            <a:xfrm>
              <a:off x="1371601" y="4498062"/>
              <a:ext cx="2465355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Particle Mass (g/bhp-h)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DBF83F-CCBF-4B9A-AC13-3DAB7D265719}"/>
                </a:ext>
              </a:extLst>
            </p:cNvPr>
            <p:cNvSpPr txBox="1"/>
            <p:nvPr/>
          </p:nvSpPr>
          <p:spPr>
            <a:xfrm rot="16200000">
              <a:off x="-408567" y="2615601"/>
              <a:ext cx="1544012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NOx (g/bhp-h)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FA092B-796D-4A4A-BA6D-2F7E6224348C}"/>
                </a:ext>
              </a:extLst>
            </p:cNvPr>
            <p:cNvSpPr/>
            <p:nvPr/>
          </p:nvSpPr>
          <p:spPr>
            <a:xfrm>
              <a:off x="991673" y="1043189"/>
              <a:ext cx="3638282" cy="310896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E07A812B-EB84-4810-8576-E8FB161F7455}"/>
                </a:ext>
              </a:extLst>
            </p:cNvPr>
            <p:cNvSpPr/>
            <p:nvPr/>
          </p:nvSpPr>
          <p:spPr>
            <a:xfrm>
              <a:off x="4140558" y="1378039"/>
              <a:ext cx="83712" cy="2722272"/>
            </a:xfrm>
            <a:prstGeom prst="downArrow">
              <a:avLst/>
            </a:prstGeom>
            <a:solidFill>
              <a:srgbClr val="00B050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20953E-018D-4F86-A8A7-444205E717E1}"/>
                </a:ext>
              </a:extLst>
            </p:cNvPr>
            <p:cNvSpPr txBox="1"/>
            <p:nvPr/>
          </p:nvSpPr>
          <p:spPr>
            <a:xfrm rot="16200000">
              <a:off x="4058633" y="3728956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99.8%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3D59ED83-34B0-4D5F-873A-E8EB13D50F71}"/>
                </a:ext>
              </a:extLst>
            </p:cNvPr>
            <p:cNvSpPr/>
            <p:nvPr/>
          </p:nvSpPr>
          <p:spPr>
            <a:xfrm rot="5400000">
              <a:off x="2520397" y="-218145"/>
              <a:ext cx="83712" cy="3063240"/>
            </a:xfrm>
            <a:prstGeom prst="downArrow">
              <a:avLst/>
            </a:prstGeom>
            <a:solidFill>
              <a:srgbClr val="00B050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B19E80-CCDB-42C6-93DE-C2FA2C7830F2}"/>
                </a:ext>
              </a:extLst>
            </p:cNvPr>
            <p:cNvSpPr txBox="1"/>
            <p:nvPr/>
          </p:nvSpPr>
          <p:spPr>
            <a:xfrm>
              <a:off x="1030633" y="1049384"/>
              <a:ext cx="574196" cy="276999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99.2%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10DD17-5463-4276-B3A1-54AD33DC14FA}"/>
              </a:ext>
            </a:extLst>
          </p:cNvPr>
          <p:cNvSpPr txBox="1"/>
          <p:nvPr/>
        </p:nvSpPr>
        <p:spPr>
          <a:xfrm>
            <a:off x="1217430" y="848293"/>
            <a:ext cx="3365152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US EPA heavy-duty diesel tailpipe standards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992D7ED-1331-48EC-BB5C-8E0C99A8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2" y="931728"/>
            <a:ext cx="274320" cy="16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9B993D-81E9-4931-B2BD-5A873C679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43"/>
          <a:stretch/>
        </p:blipFill>
        <p:spPr>
          <a:xfrm>
            <a:off x="4717682" y="1234050"/>
            <a:ext cx="4298595" cy="33832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86B5795-A3E7-445B-8E9D-AA661F6CFB2C}"/>
              </a:ext>
            </a:extLst>
          </p:cNvPr>
          <p:cNvSpPr/>
          <p:nvPr/>
        </p:nvSpPr>
        <p:spPr>
          <a:xfrm>
            <a:off x="4931583" y="4745911"/>
            <a:ext cx="415441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Riverside, SCAQMD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vTT5235d5a9"/>
                <a:ea typeface="+mn-ea"/>
                <a:cs typeface="+mn-cs"/>
              </a:rPr>
              <a:t>https://doi.org/10.1016/j.scitotenv.2021.147224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4D984C-5D60-4273-BB71-2869F47EF06C}"/>
              </a:ext>
            </a:extLst>
          </p:cNvPr>
          <p:cNvSpPr txBox="1"/>
          <p:nvPr/>
        </p:nvSpPr>
        <p:spPr>
          <a:xfrm rot="16200000">
            <a:off x="4040760" y="2891417"/>
            <a:ext cx="199016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NOx Emissions (g/bhp-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2E496E-17CB-4477-B009-13A1E3BB9F46}"/>
              </a:ext>
            </a:extLst>
          </p:cNvPr>
          <p:cNvSpPr txBox="1"/>
          <p:nvPr/>
        </p:nvSpPr>
        <p:spPr>
          <a:xfrm>
            <a:off x="5209445" y="848891"/>
            <a:ext cx="3456587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Fleet emissions study of HD trucks and buses</a:t>
            </a:r>
          </a:p>
        </p:txBody>
      </p:sp>
    </p:spTree>
    <p:extLst>
      <p:ext uri="{BB962C8B-B14F-4D97-AF65-F5344CB8AC3E}">
        <p14:creationId xmlns:p14="http://schemas.microsoft.com/office/powerpoint/2010/main" val="32033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919F-CEFD-4C2C-9920-255E737A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91440"/>
            <a:ext cx="8721356" cy="685800"/>
          </a:xfrm>
        </p:spPr>
        <p:txBody>
          <a:bodyPr/>
          <a:lstStyle/>
          <a:p>
            <a:r>
              <a:rPr lang="en-US" dirty="0"/>
              <a:t>    New low NOx regulations will require advancing 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0F94C-EE8F-495C-A7F4-EDDF413164C3}"/>
              </a:ext>
            </a:extLst>
          </p:cNvPr>
          <p:cNvSpPr txBox="1"/>
          <p:nvPr/>
        </p:nvSpPr>
        <p:spPr>
          <a:xfrm>
            <a:off x="5061417" y="1493679"/>
            <a:ext cx="3962400" cy="33813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California Advanced Clean Trucks Regulation</a:t>
            </a:r>
            <a:endParaRPr lang="en-US" sz="1600" kern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3D5D75BD-BDBA-4D58-B9EE-51CDA3C6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23" y="2110286"/>
            <a:ext cx="261225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BC5080-8848-4BBB-BFAF-9C206E894BB4}"/>
              </a:ext>
            </a:extLst>
          </p:cNvPr>
          <p:cNvSpPr/>
          <p:nvPr/>
        </p:nvSpPr>
        <p:spPr>
          <a:xfrm>
            <a:off x="4998552" y="1788030"/>
            <a:ext cx="406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Manufacturer ZEV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*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requirements as % of annual sales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3F6CB4-C37E-4EB7-AA43-EC87C9920399}"/>
              </a:ext>
            </a:extLst>
          </p:cNvPr>
          <p:cNvSpPr/>
          <p:nvPr/>
        </p:nvSpPr>
        <p:spPr>
          <a:xfrm>
            <a:off x="5274808" y="4490769"/>
            <a:ext cx="3511484" cy="26193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*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ZEVs defined as vehicles with zero tailpipe CO</a:t>
            </a:r>
            <a:r>
              <a:rPr lang="en-US" sz="1050" kern="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 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(BEV, FCEV)</a:t>
            </a:r>
            <a:endParaRPr lang="en-US" sz="1050" kern="0" baseline="-25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596D3E-1654-48EB-AB90-E4F269857E1E}"/>
              </a:ext>
            </a:extLst>
          </p:cNvPr>
          <p:cNvSpPr txBox="1"/>
          <p:nvPr/>
        </p:nvSpPr>
        <p:spPr>
          <a:xfrm>
            <a:off x="196218" y="1202998"/>
            <a:ext cx="4389120" cy="33813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California Low NOx Omnibus Rule</a:t>
            </a:r>
            <a:endParaRPr lang="en-US" sz="1600" kern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F19EAF-0316-45A6-B384-906E24C8305A}"/>
              </a:ext>
            </a:extLst>
          </p:cNvPr>
          <p:cNvSpPr/>
          <p:nvPr/>
        </p:nvSpPr>
        <p:spPr>
          <a:xfrm>
            <a:off x="211448" y="1517837"/>
            <a:ext cx="43891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90% NOx emission reduction by MY2027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5A2E87-DC34-4604-8619-ADBB5069E50A}"/>
              </a:ext>
            </a:extLst>
          </p:cNvPr>
          <p:cNvSpPr txBox="1"/>
          <p:nvPr/>
        </p:nvSpPr>
        <p:spPr>
          <a:xfrm>
            <a:off x="196218" y="4206097"/>
            <a:ext cx="4867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GHG Phase 2: CO</a:t>
            </a:r>
            <a:r>
              <a:rPr lang="en-US" sz="1600" baseline="-25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25% ↓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F33E908-93DD-4590-B685-98BF1FFE0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21" y="690546"/>
            <a:ext cx="794284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w Republic: Methinks This Is Confusing : NPR">
            <a:extLst>
              <a:ext uri="{FF2B5EF4-FFF2-40B4-BE49-F238E27FC236}">
                <a16:creationId xmlns:a16="http://schemas.microsoft.com/office/drawing/2014/main" id="{8463167B-34D0-4265-BBF3-34810FF9A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7" t="11053"/>
          <a:stretch/>
        </p:blipFill>
        <p:spPr bwMode="auto">
          <a:xfrm>
            <a:off x="5309171" y="633503"/>
            <a:ext cx="92801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32748D-39BA-4683-840A-38C787206ABC}"/>
              </a:ext>
            </a:extLst>
          </p:cNvPr>
          <p:cNvSpPr txBox="1"/>
          <p:nvPr/>
        </p:nvSpPr>
        <p:spPr>
          <a:xfrm>
            <a:off x="6050508" y="665119"/>
            <a:ext cx="3093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to BE or not to BE is no longer a question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0A1EF-245F-4BC6-9F4F-3FD352FC1B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51"/>
          <a:stretch/>
        </p:blipFill>
        <p:spPr>
          <a:xfrm>
            <a:off x="120183" y="1899893"/>
            <a:ext cx="4759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C487868-78FD-4CAA-8DF3-39DE120F1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821040"/>
              </p:ext>
            </p:extLst>
          </p:nvPr>
        </p:nvGraphicFramePr>
        <p:xfrm>
          <a:off x="482957" y="43805"/>
          <a:ext cx="8527482" cy="49765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26276">
                  <a:extLst>
                    <a:ext uri="{9D8B030D-6E8A-4147-A177-3AD203B41FA5}">
                      <a16:colId xmlns:a16="http://schemas.microsoft.com/office/drawing/2014/main" val="188049443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386670300"/>
                    </a:ext>
                  </a:extLst>
                </a:gridCol>
                <a:gridCol w="2438906">
                  <a:extLst>
                    <a:ext uri="{9D8B030D-6E8A-4147-A177-3AD203B41FA5}">
                      <a16:colId xmlns:a16="http://schemas.microsoft.com/office/drawing/2014/main" val="2498451644"/>
                    </a:ext>
                  </a:extLst>
                </a:gridCol>
              </a:tblGrid>
              <a:tr h="313100">
                <a:tc>
                  <a:txBody>
                    <a:bodyPr/>
                    <a:lstStyle/>
                    <a:p>
                      <a:r>
                        <a:rPr lang="en-US" sz="1200" dirty="0"/>
                        <a:t>Technology for low NOx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Impact on NOx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Impact on CO</a:t>
                      </a:r>
                      <a:r>
                        <a:rPr lang="en-US" sz="1200" baseline="-25000" dirty="0"/>
                        <a:t>2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931580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r>
                        <a:rPr lang="en-US" sz="1200" dirty="0"/>
                        <a:t>Engine calibration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engine out NOx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Little / none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314780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r>
                        <a:rPr lang="en-US" sz="1200" dirty="0"/>
                        <a:t>Cylinder deactivation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Increased EO temp.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higher NOx conversion</a:t>
                      </a:r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CO</a:t>
                      </a:r>
                      <a:r>
                        <a:rPr lang="en-US" sz="1200" baseline="-25000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881096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Closed crankcase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NOx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Little / none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41814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EGR pump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Better EGR authority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Improved pumping loop efficiency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107192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SuperTurbo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Turbine bypass allows for early SCR warm-up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Engine heating can be offset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62687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r>
                        <a:rPr lang="en-US" sz="1200" dirty="0"/>
                        <a:t>Opposed piston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Elevated temp. for early LO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heat loss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lower CO</a:t>
                      </a:r>
                      <a:r>
                        <a:rPr lang="en-US" sz="1200" baseline="-25000" dirty="0">
                          <a:sym typeface="Wingdings" panose="05000000000000000000" pitchFamily="2" charset="2"/>
                        </a:rPr>
                        <a:t>2</a:t>
                      </a:r>
                      <a:endParaRPr lang="en-US" sz="1200" baseline="-25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251631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Hybridization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fuel consumption and emissions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CO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, can offset EHC penalty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75086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r>
                        <a:rPr lang="en-US" sz="1200" dirty="0"/>
                        <a:t>Increase SCR volume and catalyst loadings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Improved deNOx at high flow rates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Increased backpressure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787839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Added cc-SCR w/ twin dosing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Early light-off and urea dosing possible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Increased backpressure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407362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+ cc-DOC for NO</a:t>
                      </a:r>
                      <a:r>
                        <a:rPr lang="en-US" sz="1200" baseline="-25000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Increased fast SCR, slower light-off of cc-SCR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Increased backpressure, N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266611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SCR on filter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Early light off of main (uF) SCR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Passive regen is complicated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476947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Model based A/T controls, NH</a:t>
                      </a:r>
                      <a:r>
                        <a:rPr lang="en-US" sz="1200" baseline="-25000" dirty="0"/>
                        <a:t>3</a:t>
                      </a:r>
                      <a:r>
                        <a:rPr lang="en-US" sz="1200" dirty="0"/>
                        <a:t> storage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DeNOx sensitive to level of pre-stored NH</a:t>
                      </a:r>
                      <a:r>
                        <a:rPr lang="en-US" sz="1200" baseline="-25000" dirty="0"/>
                        <a:t>3</a:t>
                      </a:r>
                      <a:endParaRPr lang="en-US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urea consumption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550464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Late &amp; multiple injections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Early light-off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Fuel penalty, increased HC/CO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44426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Heated urea dosing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Early urea dosing, lower deposition risk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Some fuel penalty for heating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50131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r>
                        <a:rPr lang="en-US" sz="1200" dirty="0"/>
                        <a:t>Catalyzed DEF solution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 nitrate deposits, earlier dosing possible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Can eliminate heated dosing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39449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Electrical heater / EHC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Early light-off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Need to manage fuel penalty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199494"/>
                  </a:ext>
                </a:extLst>
              </a:tr>
              <a:tr h="2559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Diesel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CNG / LPG / Gasoline / H</a:t>
                      </a:r>
                      <a:r>
                        <a:rPr lang="en-US" sz="1200" baseline="-25000" dirty="0">
                          <a:sym typeface="Wingdings" panose="05000000000000000000" pitchFamily="2" charset="2"/>
                        </a:rPr>
                        <a:t>2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-ICE / …</a:t>
                      </a:r>
                      <a:endParaRPr lang="en-US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engine out NOx and/or simpler A/T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Watch for CH</a:t>
                      </a:r>
                      <a:r>
                        <a:rPr lang="en-US" sz="1200" baseline="-25000" dirty="0"/>
                        <a:t>4</a:t>
                      </a:r>
                      <a:r>
                        <a:rPr lang="en-US" sz="1200" baseline="0" dirty="0"/>
                        <a:t>, H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baseline="0" dirty="0"/>
                        <a:t> slip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97400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288206-F616-45B4-8B79-7FA3BBB62FCD}"/>
              </a:ext>
            </a:extLst>
          </p:cNvPr>
          <p:cNvSpPr/>
          <p:nvPr/>
        </p:nvSpPr>
        <p:spPr>
          <a:xfrm rot="16200000">
            <a:off x="-648963" y="1158160"/>
            <a:ext cx="187694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Engine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1945F6-74AC-4C46-8314-581B07BF64DF}"/>
              </a:ext>
            </a:extLst>
          </p:cNvPr>
          <p:cNvSpPr/>
          <p:nvPr/>
        </p:nvSpPr>
        <p:spPr>
          <a:xfrm rot="16200000">
            <a:off x="-380523" y="2789076"/>
            <a:ext cx="134006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+ Added SCR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C59EB-C656-42CF-8482-733921F5E230}"/>
              </a:ext>
            </a:extLst>
          </p:cNvPr>
          <p:cNvSpPr/>
          <p:nvPr/>
        </p:nvSpPr>
        <p:spPr>
          <a:xfrm rot="16200000">
            <a:off x="-227071" y="4005755"/>
            <a:ext cx="103315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+ Heat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324675-F913-4BA3-A846-187D28E811E3}"/>
              </a:ext>
            </a:extLst>
          </p:cNvPr>
          <p:cNvSpPr/>
          <p:nvPr/>
        </p:nvSpPr>
        <p:spPr>
          <a:xfrm>
            <a:off x="120230" y="4718844"/>
            <a:ext cx="338555" cy="362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Fuel</a:t>
            </a:r>
          </a:p>
        </p:txBody>
      </p:sp>
    </p:spTree>
    <p:extLst>
      <p:ext uri="{BB962C8B-B14F-4D97-AF65-F5344CB8AC3E}">
        <p14:creationId xmlns:p14="http://schemas.microsoft.com/office/powerpoint/2010/main" val="747940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owerPoint Presentation Title&amp;#x0D;&amp;#x0A;to go here 22pt-24pt Arial Bold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PowerPoint Presentation Title&amp;#x0D;&amp;#x0A;to go here 22pt-24pt Arial Bold&amp;quot;&quot;/&gt;&lt;property id=&quot;20307&quot; value=&quot;261&quot;/&gt;&lt;/object&gt;&lt;object type=&quot;3&quot; unique_id=&quot;10006&quot;&gt;&lt;property id=&quot;20148&quot; value=&quot;5&quot;/&gt;&lt;property id=&quot;20300&quot; value=&quot;Slide 3 - &amp;quot;Information Security&amp;quot;&quot;/&gt;&lt;property id=&quot;20307&quot; value=&quot;277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9&quot;/&gt;&lt;/object&gt;&lt;object type=&quot;3&quot; unique_id=&quot;10080&quot;&gt;&lt;property id=&quot;20148&quot; value=&quot;5&quot;/&gt;&lt;property id=&quot;20300&quot; value=&quot;Slide 4 - &amp;quot;About Corning’s PowerPoint Templates&amp;quot;&quot;/&gt;&lt;property id=&quot;20307&quot; value=&quot;345&quot;/&gt;&lt;/object&gt;&lt;object type=&quot;3&quot; unique_id=&quot;10081&quot;&gt;&lt;property id=&quot;20148&quot; value=&quot;5&quot;/&gt;&lt;property id=&quot;20300&quot; value=&quot;Slide 5 - &amp;quot;Getting Started:&amp;#x0D;&amp;#x0A;Corporate Template&amp;quot;&quot;/&gt;&lt;property id=&quot;20307&quot; value=&quot;346&quot;/&gt;&lt;/object&gt;&lt;object type=&quot;3&quot; unique_id=&quot;10082&quot;&gt;&lt;property id=&quot;20148&quot; value=&quot;5&quot;/&gt;&lt;property id=&quot;20300&quot; value=&quot;Slide 6 - &amp;quot;Master Title Style / Arial Bold 22pt&amp;quot;&quot;/&gt;&lt;property id=&quot;20307&quot; value=&quot;347&quot;/&gt;&lt;/object&gt;&lt;object type=&quot;3&quot; unique_id=&quot;10084&quot;&gt;&lt;property id=&quot;20148&quot; value=&quot;5&quot;/&gt;&lt;property id=&quot;20300&quot; value=&quot;Slide 9 - &amp;quot;Reference Materials&amp;quot;&quot;/&gt;&lt;property id=&quot;20307&quot; value=&quot;349&quot;/&gt;&lt;/object&gt;&lt;object type=&quot;3&quot; unique_id=&quot;10122&quot;&gt;&lt;property id=&quot;20148&quot; value=&quot;5&quot;/&gt;&lt;property id=&quot;20300&quot; value=&quot;Slide 8 - &amp;quot;Full Corning Color Palette&amp;quot;&quot;/&gt;&lt;property id=&quot;20307&quot; value=&quot;354&quot;/&gt;&lt;/object&gt;&lt;object type=&quot;3&quot; unique_id=&quot;10123&quot;&gt;&lt;property id=&quot;20148&quot; value=&quot;5&quot;/&gt;&lt;property id=&quot;20300&quot; value=&quot;Slide 10 - &amp;quot;Information Security:&amp;#x0D;&amp;#x0A;Classification Categories and Label Extensions&amp;quot;&quot;/&gt;&lt;property id=&quot;20307&quot; value=&quot;352&quot;/&gt;&lt;/object&gt;&lt;object type=&quot;3&quot; unique_id=&quot;10238&quot;&gt;&lt;property id=&quot;20148&quot; value=&quot;5&quot;/&gt;&lt;property id=&quot;20300&quot; value=&quot;Slide 7 - &amp;quot;Corning PowerPoint Presentation Color Palette&amp;quot;&quot;/&gt;&lt;property id=&quot;20307&quot; value=&quot;35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301Blue_Widescreen.potx" id="{36739A51-3A57-463C-8A98-E67AADCEC1FF}" vid="{CCC07516-06C5-4ED3-B321-F1DBBCADCD76}"/>
    </a:ext>
  </a:extLst>
</a:theme>
</file>

<file path=ppt/theme/theme10.xml><?xml version="1.0" encoding="utf-8"?>
<a:theme xmlns:a="http://schemas.openxmlformats.org/drawingml/2006/main" name="8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11.xml><?xml version="1.0" encoding="utf-8"?>
<a:theme xmlns:a="http://schemas.openxmlformats.org/drawingml/2006/main" name="13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12.xml><?xml version="1.0" encoding="utf-8"?>
<a:theme xmlns:a="http://schemas.openxmlformats.org/drawingml/2006/main" name="18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13.xml><?xml version="1.0" encoding="utf-8"?>
<a:theme xmlns:a="http://schemas.openxmlformats.org/drawingml/2006/main" name="4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14.xml><?xml version="1.0" encoding="utf-8"?>
<a:theme xmlns:a="http://schemas.openxmlformats.org/drawingml/2006/main" name="17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301Blue_Widescreen.potx" id="{36739A51-3A57-463C-8A98-E67AADCEC1FF}" vid="{CCC07516-06C5-4ED3-B321-F1DBBCADCD76}"/>
    </a:ext>
  </a:extLst>
</a:theme>
</file>

<file path=ppt/theme/theme15.xml><?xml version="1.0" encoding="utf-8"?>
<a:theme xmlns:a="http://schemas.openxmlformats.org/drawingml/2006/main" name="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16.xml><?xml version="1.0" encoding="utf-8"?>
<a:theme xmlns:a="http://schemas.openxmlformats.org/drawingml/2006/main" name="7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301Blue_Widescreen.potx" id="{36739A51-3A57-463C-8A98-E67AADCEC1FF}" vid="{CCC07516-06C5-4ED3-B321-F1DBBCADCD76}"/>
    </a:ext>
  </a:extLst>
</a:theme>
</file>

<file path=ppt/theme/theme17.xml><?xml version="1.0" encoding="utf-8"?>
<a:theme xmlns:a="http://schemas.openxmlformats.org/drawingml/2006/main" name="16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18.xml><?xml version="1.0" encoding="utf-8"?>
<a:theme xmlns:a="http://schemas.openxmlformats.org/drawingml/2006/main" name="10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19.xml><?xml version="1.0" encoding="utf-8"?>
<a:theme xmlns:a="http://schemas.openxmlformats.org/drawingml/2006/main" name="19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2.xml><?xml version="1.0" encoding="utf-8"?>
<a:theme xmlns:a="http://schemas.openxmlformats.org/drawingml/2006/main" name="2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301Blue_Widescreen.potx" id="{36739A51-3A57-463C-8A98-E67AADCEC1FF}" vid="{CCC07516-06C5-4ED3-B321-F1DBBCADCD76}"/>
    </a:ext>
  </a:extLst>
</a:theme>
</file>

<file path=ppt/theme/theme20.xml><?xml version="1.0" encoding="utf-8"?>
<a:theme xmlns:a="http://schemas.openxmlformats.org/drawingml/2006/main" name="14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301Blue_Widescreen.potx" id="{36739A51-3A57-463C-8A98-E67AADCEC1FF}" vid="{CCC07516-06C5-4ED3-B321-F1DBBCADCD76}"/>
    </a:ext>
  </a:extLst>
</a:theme>
</file>

<file path=ppt/theme/theme4.xml><?xml version="1.0" encoding="utf-8"?>
<a:theme xmlns:a="http://schemas.openxmlformats.org/drawingml/2006/main" name="5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301Blue_Widescreen.potx" id="{36739A51-3A57-463C-8A98-E67AADCEC1FF}" vid="{CCC07516-06C5-4ED3-B321-F1DBBCADCD76}"/>
    </a:ext>
  </a:extLst>
</a:theme>
</file>

<file path=ppt/theme/theme5.xml><?xml version="1.0" encoding="utf-8"?>
<a:theme xmlns:a="http://schemas.openxmlformats.org/drawingml/2006/main" name="6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6.xml><?xml version="1.0" encoding="utf-8"?>
<a:theme xmlns:a="http://schemas.openxmlformats.org/drawingml/2006/main" name="1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301Blue_Widescreen.potx" id="{36739A51-3A57-463C-8A98-E67AADCEC1FF}" vid="{CCC07516-06C5-4ED3-B321-F1DBBCADCD76}"/>
    </a:ext>
  </a:extLst>
</a:theme>
</file>

<file path=ppt/theme/theme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ppt/theme/theme9.xml><?xml version="1.0" encoding="utf-8"?>
<a:theme xmlns:a="http://schemas.openxmlformats.org/drawingml/2006/main" name="15_Corning_Blue_Widescreen">
  <a:themeElements>
    <a:clrScheme name="Corning Primary Colors 20190220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0098DB"/>
      </a:accent3>
      <a:accent4>
        <a:srgbClr val="CCCCCC"/>
      </a:accent4>
      <a:accent5>
        <a:srgbClr val="33CC99"/>
      </a:accent5>
      <a:accent6>
        <a:srgbClr val="616365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ning_Environmental_Truck_Widescreen.potx" id="{E9D8411B-8D8B-462C-B51A-6C36697032B7}" vid="{053CCD7F-2BF1-4C44-91B0-8E8D1D83D6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28577</TotalTime>
  <Words>2389</Words>
  <Application>Microsoft Office PowerPoint</Application>
  <PresentationFormat>On-screen Show (16:9)</PresentationFormat>
  <Paragraphs>484</Paragraphs>
  <Slides>23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AdvTT5235d5a9</vt:lpstr>
      <vt:lpstr>Arial</vt:lpstr>
      <vt:lpstr>Arial</vt:lpstr>
      <vt:lpstr>Calibri</vt:lpstr>
      <vt:lpstr>Symbol</vt:lpstr>
      <vt:lpstr>Wingdings</vt:lpstr>
      <vt:lpstr>Corning_Blue_Widescreen</vt:lpstr>
      <vt:lpstr>2_Corning_Blue_Widescreen</vt:lpstr>
      <vt:lpstr>9_Corning_Blue_Widescreen</vt:lpstr>
      <vt:lpstr>5_Corning_Blue_Widescreen</vt:lpstr>
      <vt:lpstr>6_Corning_Blue_Widescreen</vt:lpstr>
      <vt:lpstr>1_Corning_Blue_Widescreen</vt:lpstr>
      <vt:lpstr>8_Office Theme</vt:lpstr>
      <vt:lpstr>12_Corning_Blue_Widescreen</vt:lpstr>
      <vt:lpstr>15_Corning_Blue_Widescreen</vt:lpstr>
      <vt:lpstr>8_Corning_Blue_Widescreen</vt:lpstr>
      <vt:lpstr>13_Corning_Blue_Widescreen</vt:lpstr>
      <vt:lpstr>18_Corning_Blue_Widescreen</vt:lpstr>
      <vt:lpstr>4_Corning_Blue_Widescreen</vt:lpstr>
      <vt:lpstr>17_Corning_Blue_Widescreen</vt:lpstr>
      <vt:lpstr>Corning_Blue_Widescreen</vt:lpstr>
      <vt:lpstr>7_Corning_Blue_Widescreen</vt:lpstr>
      <vt:lpstr>16_Corning_Blue_Widescreen</vt:lpstr>
      <vt:lpstr>10_Corning_Blue_Widescreen</vt:lpstr>
      <vt:lpstr>19_Corning_Blue_Widescreen</vt:lpstr>
      <vt:lpstr>14_Corning_Blue_Widescreen</vt:lpstr>
      <vt:lpstr>think-cell Slide</vt:lpstr>
      <vt:lpstr>Buckendale Lecture  Transitioning commercial vehicles to zero impact emissions  – Challenges and Opportunities ahead</vt:lpstr>
      <vt:lpstr>Acknowledgments </vt:lpstr>
      <vt:lpstr>Perception : Electrification is the solution for transport decarbonization R&amp;D spending and policies are skewed heavily towards ZEVs</vt:lpstr>
      <vt:lpstr>Opinion: We need to pursue all pathways for decarbonization - True ? </vt:lpstr>
      <vt:lpstr>What problems are we are trying to solve in the transportation sector? </vt:lpstr>
      <vt:lpstr>Zero impact emissions will require a diverse set of technology solutions </vt:lpstr>
      <vt:lpstr>Tailpipe criteria pollutant limits have reduced by &gt;99% But we need to tackle real-world emission scenarios and high emitters</vt:lpstr>
      <vt:lpstr>    New low NOx regulations will require advancing ICEs </vt:lpstr>
      <vt:lpstr>PowerPoint Presentation</vt:lpstr>
      <vt:lpstr>PowerPoint Presentation</vt:lpstr>
      <vt:lpstr>SWRI/CARB study shows pathway to 90% NOx reduction over useful life </vt:lpstr>
      <vt:lpstr>PowerPoint Presentation</vt:lpstr>
      <vt:lpstr>Heavy duty engines serve diverse vehicle applications - Decarbonization will require a range of technology solutions</vt:lpstr>
      <vt:lpstr>Vocational and regional delivery trucking is well poised for electrification Long-haul – need to address battery weight, charging time, infrastructure </vt:lpstr>
      <vt:lpstr>Battery raw materials could be a bottleneck for EVs in the next few years </vt:lpstr>
      <vt:lpstr>H2 fuel cell vehicles are suited for long-haul (range, quick refueling) Need to address green H2 availability and infrastructure</vt:lpstr>
      <vt:lpstr>How much can we improve the internal combustion engine ?</vt:lpstr>
      <vt:lpstr>Super-Truck II : 55% BTE &amp; 2X freight efficiency</vt:lpstr>
      <vt:lpstr>Vocational trucks: Combining high efficiency engine with mild-hybridization could reduce CO2 &gt; 30% beyond model year 2027</vt:lpstr>
      <vt:lpstr>PowerPoint Presentation</vt:lpstr>
      <vt:lpstr>Low carbon fuels, fleet turnover will be needed to address decarbonization of existing fleet</vt:lpstr>
      <vt:lpstr>We need to pursue all pathways for transport decarbonization 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Buckendale Lecture  Transitioning commercial vehicles to zero impact emissions  – Challenges and Opportunities ahead</dc:title>
  <dc:subject/>
  <dc:creator>Joshi, Ameya</dc:creator>
  <cp:keywords>Corning Public; Business Continuity - Review Every 5 Years</cp:keywords>
  <cp:lastModifiedBy>Joshi, Ameya</cp:lastModifiedBy>
  <cp:revision>96</cp:revision>
  <dcterms:created xsi:type="dcterms:W3CDTF">2022-06-03T02:03:06Z</dcterms:created>
  <dcterms:modified xsi:type="dcterms:W3CDTF">2022-09-21T01:26:36Z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rning_301Blue_Widescreen">
    <vt:lpwstr>Corning_301Blue_Widescreen</vt:lpwstr>
  </property>
  <property fmtid="{D5CDD505-2E9C-101B-9397-08002B2CF9AE}" pid="3" name="TitusGUID">
    <vt:lpwstr>6bae4f25-dc49-4d5d-8e0a-2fc9cdb2d0ee</vt:lpwstr>
  </property>
  <property fmtid="{D5CDD505-2E9C-101B-9397-08002B2CF9AE}" pid="4" name="CorningConfigurationVersion">
    <vt:lpwstr>3.0.11.5.10EN-SL</vt:lpwstr>
  </property>
  <property fmtid="{D5CDD505-2E9C-101B-9397-08002B2CF9AE}" pid="5" name="CCTCode">
    <vt:lpwstr>CP</vt:lpwstr>
  </property>
  <property fmtid="{D5CDD505-2E9C-101B-9397-08002B2CF9AE}" pid="6" name="CorningFullClassification">
    <vt:lpwstr>Corning Public</vt:lpwstr>
  </property>
  <property fmtid="{D5CDD505-2E9C-101B-9397-08002B2CF9AE}" pid="7" name="CRCCode">
    <vt:lpwstr>BC-R5</vt:lpwstr>
  </property>
  <property fmtid="{D5CDD505-2E9C-101B-9397-08002B2CF9AE}" pid="8" name="CORNINGClassification">
    <vt:lpwstr>Public</vt:lpwstr>
  </property>
  <property fmtid="{D5CDD505-2E9C-101B-9397-08002B2CF9AE}" pid="9" name="CORNINGMarkingOption">
    <vt:lpwstr>Automatic</vt:lpwstr>
  </property>
  <property fmtid="{D5CDD505-2E9C-101B-9397-08002B2CF9AE}" pid="10" name="CORNINGRetention">
    <vt:lpwstr>Business Continuity - Review Every 5 Years</vt:lpwstr>
  </property>
</Properties>
</file>